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3"/>
  </p:notesMasterIdLst>
  <p:sldIdLst>
    <p:sldId id="256" r:id="rId2"/>
    <p:sldId id="285" r:id="rId3"/>
    <p:sldId id="259" r:id="rId4"/>
    <p:sldId id="372" r:id="rId5"/>
    <p:sldId id="399" r:id="rId6"/>
    <p:sldId id="261" r:id="rId7"/>
    <p:sldId id="414" r:id="rId8"/>
    <p:sldId id="354" r:id="rId9"/>
    <p:sldId id="427" r:id="rId10"/>
    <p:sldId id="339" r:id="rId11"/>
    <p:sldId id="445" r:id="rId12"/>
    <p:sldId id="409" r:id="rId13"/>
    <p:sldId id="340" r:id="rId14"/>
    <p:sldId id="434" r:id="rId15"/>
    <p:sldId id="459" r:id="rId16"/>
    <p:sldId id="460" r:id="rId17"/>
    <p:sldId id="384" r:id="rId18"/>
    <p:sldId id="472" r:id="rId19"/>
    <p:sldId id="496" r:id="rId20"/>
    <p:sldId id="517" r:id="rId21"/>
    <p:sldId id="516" r:id="rId22"/>
    <p:sldId id="491" r:id="rId23"/>
    <p:sldId id="484" r:id="rId24"/>
    <p:sldId id="483" r:id="rId25"/>
    <p:sldId id="482" r:id="rId26"/>
    <p:sldId id="474" r:id="rId27"/>
    <p:sldId id="504" r:id="rId28"/>
    <p:sldId id="511" r:id="rId29"/>
    <p:sldId id="505" r:id="rId30"/>
    <p:sldId id="506" r:id="rId31"/>
    <p:sldId id="515" r:id="rId32"/>
    <p:sldId id="507" r:id="rId33"/>
    <p:sldId id="512" r:id="rId34"/>
    <p:sldId id="508" r:id="rId35"/>
    <p:sldId id="514" r:id="rId36"/>
    <p:sldId id="509" r:id="rId37"/>
    <p:sldId id="497" r:id="rId38"/>
    <p:sldId id="486" r:id="rId39"/>
    <p:sldId id="385" r:id="rId40"/>
    <p:sldId id="424" r:id="rId41"/>
    <p:sldId id="471" r:id="rId42"/>
    <p:sldId id="425" r:id="rId43"/>
    <p:sldId id="487" r:id="rId44"/>
    <p:sldId id="397" r:id="rId45"/>
    <p:sldId id="489" r:id="rId46"/>
    <p:sldId id="488" r:id="rId47"/>
    <p:sldId id="495" r:id="rId48"/>
    <p:sldId id="470" r:id="rId49"/>
    <p:sldId id="492" r:id="rId50"/>
    <p:sldId id="494" r:id="rId51"/>
    <p:sldId id="279" r:id="rId52"/>
  </p:sldIdLst>
  <p:sldSz cx="9144000" cy="6858000" type="screen4x3"/>
  <p:notesSz cx="6858000" cy="9144000"/>
  <p:embeddedFontLst>
    <p:embeddedFont>
      <p:font typeface="Sniglet" panose="020B0604020202020204" charset="0"/>
      <p:regular r:id="rId54"/>
    </p:embeddedFont>
    <p:embeddedFont>
      <p:font typeface="Dosis" panose="020B0604020202020204" charset="0"/>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B489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79927" autoAdjust="0"/>
  </p:normalViewPr>
  <p:slideViewPr>
    <p:cSldViewPr>
      <p:cViewPr>
        <p:scale>
          <a:sx n="92" d="100"/>
          <a:sy n="92" d="100"/>
        </p:scale>
        <p:origin x="-1219" y="44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a:solidFill>
                  <a:srgbClr val="000000"/>
                </a:solidFill>
                <a:latin typeface="Arial"/>
                <a:ea typeface="Arial"/>
                <a:cs typeface="Arial"/>
                <a:sym typeface="Arial"/>
              </a:rPr>
              <a:t>Welcome to </a:t>
            </a:r>
            <a:r>
              <a:rPr lang="en-US" sz="1100" b="0" i="0" u="none" strike="noStrike" cap="none" baseline="0" dirty="0" err="1">
                <a:solidFill>
                  <a:srgbClr val="000000"/>
                </a:solidFill>
                <a:latin typeface="Arial"/>
                <a:ea typeface="Arial"/>
                <a:cs typeface="Arial"/>
                <a:sym typeface="Arial"/>
              </a:rPr>
              <a:t>ClimbCode’s</a:t>
            </a:r>
            <a:r>
              <a:rPr lang="en-US" sz="1100" b="0" i="0" u="none" strike="noStrike" cap="none" baseline="0" dirty="0">
                <a:solidFill>
                  <a:srgbClr val="000000"/>
                </a:solidFill>
                <a:latin typeface="Arial"/>
                <a:ea typeface="Arial"/>
                <a:cs typeface="Arial"/>
                <a:sym typeface="Arial"/>
              </a:rPr>
              <a:t> exposition. Here we’ll see the results of the development’s </a:t>
            </a:r>
            <a:r>
              <a:rPr lang="en-US" sz="1100" b="0" i="0" u="none" strike="noStrike" cap="none" baseline="0" dirty="0" smtClean="0">
                <a:solidFill>
                  <a:srgbClr val="000000"/>
                </a:solidFill>
                <a:latin typeface="Arial"/>
                <a:ea typeface="Arial"/>
                <a:cs typeface="Arial"/>
                <a:sym typeface="Arial"/>
              </a:rPr>
              <a:t>second </a:t>
            </a:r>
            <a:r>
              <a:rPr lang="en-US" sz="1100" b="0" i="0" u="none" strike="noStrike" cap="none" baseline="0" dirty="0">
                <a:solidFill>
                  <a:srgbClr val="000000"/>
                </a:solidFill>
                <a:latin typeface="Arial"/>
                <a:ea typeface="Arial"/>
                <a:cs typeface="Arial"/>
                <a:sym typeface="Arial"/>
              </a:rPr>
              <a:t>sprint of this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main</a:t>
            </a:r>
            <a:r>
              <a:rPr lang="es-ES" baseline="0" dirty="0"/>
              <a:t> </a:t>
            </a:r>
            <a:r>
              <a:rPr lang="es-ES" baseline="0" dirty="0" err="1"/>
              <a:t>development</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we’re</a:t>
            </a:r>
            <a:r>
              <a:rPr lang="es-ES" baseline="0" dirty="0"/>
              <a:t> </a:t>
            </a:r>
            <a:r>
              <a:rPr lang="es-ES" baseline="0" dirty="0" err="1"/>
              <a:t>using</a:t>
            </a:r>
            <a:r>
              <a:rPr lang="es-ES" baseline="0" dirty="0"/>
              <a:t> </a:t>
            </a:r>
            <a:r>
              <a:rPr lang="es-ES" baseline="0" dirty="0" err="1"/>
              <a:t>PostgreSQL</a:t>
            </a:r>
            <a:r>
              <a:rPr lang="es-ES" baseline="0" dirty="0"/>
              <a:t>, Django and Python </a:t>
            </a:r>
            <a:r>
              <a:rPr lang="es-ES" baseline="0" dirty="0" err="1"/>
              <a:t>for</a:t>
            </a:r>
            <a:r>
              <a:rPr lang="es-ES" baseline="0" dirty="0"/>
              <a:t> </a:t>
            </a:r>
            <a:r>
              <a:rPr lang="es-ES" baseline="0" dirty="0" err="1"/>
              <a:t>our</a:t>
            </a:r>
            <a:r>
              <a:rPr lang="es-ES" baseline="0" dirty="0"/>
              <a:t> back-</a:t>
            </a:r>
            <a:r>
              <a:rPr lang="es-ES" baseline="0" dirty="0" err="1"/>
              <a:t>end</a:t>
            </a:r>
            <a:r>
              <a:rPr lang="es-ES" baseline="0" dirty="0"/>
              <a:t>, and </a:t>
            </a:r>
            <a:r>
              <a:rPr lang="es-ES" baseline="0" dirty="0" err="1"/>
              <a:t>Bootstrap</a:t>
            </a:r>
            <a:r>
              <a:rPr lang="es-ES" baseline="0" dirty="0"/>
              <a:t> </a:t>
            </a:r>
            <a:r>
              <a:rPr lang="es-ES" baseline="0" dirty="0" err="1"/>
              <a:t>for</a:t>
            </a:r>
            <a:r>
              <a:rPr lang="es-ES" baseline="0" dirty="0"/>
              <a:t> </a:t>
            </a:r>
            <a:r>
              <a:rPr lang="es-ES" baseline="0" dirty="0" err="1"/>
              <a:t>our</a:t>
            </a:r>
            <a:r>
              <a:rPr lang="es-ES" baseline="0" dirty="0"/>
              <a:t> </a:t>
            </a:r>
            <a:r>
              <a:rPr lang="es-ES" baseline="0" dirty="0" err="1"/>
              <a:t>front-end</a:t>
            </a:r>
            <a:r>
              <a:rPr lang="es-ES" baseline="0" dirty="0"/>
              <a: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deployment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we’ve</a:t>
            </a:r>
            <a:r>
              <a:rPr lang="es-ES" baseline="0" dirty="0"/>
              <a:t> </a:t>
            </a:r>
            <a:r>
              <a:rPr lang="es-ES" baseline="0" dirty="0" err="1"/>
              <a:t>used</a:t>
            </a:r>
            <a:r>
              <a:rPr lang="es-ES" baseline="0" dirty="0"/>
              <a:t> </a:t>
            </a:r>
            <a:r>
              <a:rPr lang="es-ES" baseline="0" dirty="0" err="1"/>
              <a:t>mainly</a:t>
            </a:r>
            <a:r>
              <a:rPr lang="es-ES" baseline="0" dirty="0"/>
              <a:t> Digital </a:t>
            </a:r>
            <a:r>
              <a:rPr lang="es-ES" baseline="0" dirty="0" err="1"/>
              <a:t>Ocean</a:t>
            </a:r>
            <a:r>
              <a:rPr lang="es-ES" baseline="0" dirty="0"/>
              <a:t>, </a:t>
            </a:r>
            <a:r>
              <a:rPr lang="es-ES" baseline="0" dirty="0" err="1"/>
              <a:t>but</a:t>
            </a:r>
            <a:r>
              <a:rPr lang="es-ES" baseline="0" dirty="0"/>
              <a:t> at </a:t>
            </a:r>
            <a:r>
              <a:rPr lang="es-ES" baseline="0" dirty="0" err="1"/>
              <a:t>first</a:t>
            </a:r>
            <a:r>
              <a:rPr lang="es-ES" baseline="0" dirty="0"/>
              <a:t> </a:t>
            </a:r>
            <a:r>
              <a:rPr lang="es-ES" baseline="0" dirty="0" err="1"/>
              <a:t>we</a:t>
            </a:r>
            <a:r>
              <a:rPr lang="es-ES" baseline="0" dirty="0"/>
              <a:t> </a:t>
            </a:r>
            <a:r>
              <a:rPr lang="es-ES" baseline="0" dirty="0" err="1"/>
              <a:t>approached</a:t>
            </a:r>
            <a:r>
              <a:rPr lang="es-ES" baseline="0" dirty="0"/>
              <a:t> </a:t>
            </a:r>
            <a:r>
              <a:rPr lang="es-ES" baseline="0" dirty="0" err="1"/>
              <a:t>to</a:t>
            </a:r>
            <a:r>
              <a:rPr lang="es-ES" baseline="0" dirty="0"/>
              <a:t> </a:t>
            </a:r>
            <a:r>
              <a:rPr lang="es-ES" baseline="0" dirty="0" err="1"/>
              <a:t>Heroku</a:t>
            </a:r>
            <a:r>
              <a:rPr lang="es-ES" baseline="0" dirty="0"/>
              <a:t> </a:t>
            </a:r>
            <a:r>
              <a:rPr lang="es-ES" baseline="0" dirty="0" err="1"/>
              <a:t>before</a:t>
            </a:r>
            <a:r>
              <a:rPr lang="es-ES" baseline="0" dirty="0"/>
              <a:t> </a:t>
            </a:r>
            <a:r>
              <a:rPr lang="es-ES" baseline="0" dirty="0" err="1"/>
              <a:t>we</a:t>
            </a:r>
            <a:r>
              <a:rPr lang="es-ES" baseline="0" dirty="0"/>
              <a:t> </a:t>
            </a:r>
            <a:r>
              <a:rPr lang="es-ES" baseline="0" dirty="0" err="1"/>
              <a:t>discovered</a:t>
            </a:r>
            <a:r>
              <a:rPr lang="es-ES" baseline="0" dirty="0"/>
              <a:t> </a:t>
            </a:r>
            <a:r>
              <a:rPr lang="es-ES" baseline="0" dirty="0" err="1"/>
              <a:t>that</a:t>
            </a:r>
            <a:r>
              <a:rPr lang="es-ES" baseline="0" dirty="0"/>
              <a:t> </a:t>
            </a:r>
            <a:r>
              <a:rPr lang="es-ES" baseline="0" dirty="0" err="1"/>
              <a:t>it</a:t>
            </a:r>
            <a:r>
              <a:rPr lang="es-ES" baseline="0" dirty="0"/>
              <a:t> </a:t>
            </a:r>
            <a:r>
              <a:rPr lang="es-ES" baseline="0" dirty="0" err="1" smtClean="0"/>
              <a:t>wasn’t</a:t>
            </a:r>
            <a:r>
              <a:rPr lang="es-ES" baseline="0" dirty="0" smtClean="0"/>
              <a:t> as </a:t>
            </a:r>
            <a:r>
              <a:rPr lang="es-ES" baseline="0" dirty="0" err="1" smtClean="0"/>
              <a:t>good</a:t>
            </a:r>
            <a:r>
              <a:rPr lang="es-ES" baseline="0" dirty="0" smtClean="0"/>
              <a:t> as Digital </a:t>
            </a:r>
            <a:r>
              <a:rPr lang="es-ES" baseline="0" dirty="0" err="1"/>
              <a:t>Ocean</a:t>
            </a:r>
            <a:r>
              <a:rPr lang="es-ES" baseline="0" dirty="0"/>
              <a:t> in </a:t>
            </a:r>
            <a:r>
              <a:rPr lang="es-ES" baseline="0" dirty="0" smtClean="0"/>
              <a:t>response times. </a:t>
            </a:r>
            <a:r>
              <a:rPr lang="es-ES" baseline="0" dirty="0" err="1"/>
              <a:t>Despite</a:t>
            </a:r>
            <a:r>
              <a:rPr lang="es-ES" baseline="0" dirty="0"/>
              <a:t> </a:t>
            </a:r>
            <a:r>
              <a:rPr lang="es-ES" baseline="0" dirty="0" err="1"/>
              <a:t>that</a:t>
            </a:r>
            <a:r>
              <a:rPr lang="es-ES" baseline="0" dirty="0"/>
              <a:t>, </a:t>
            </a:r>
            <a:r>
              <a:rPr lang="es-ES" baseline="0" dirty="0" err="1"/>
              <a:t>we</a:t>
            </a:r>
            <a:r>
              <a:rPr lang="es-ES" baseline="0" dirty="0"/>
              <a:t> </a:t>
            </a:r>
            <a:r>
              <a:rPr lang="es-ES" baseline="0" dirty="0" err="1"/>
              <a:t>still</a:t>
            </a:r>
            <a:r>
              <a:rPr lang="es-ES" baseline="0" dirty="0"/>
              <a:t> </a:t>
            </a:r>
            <a:r>
              <a:rPr lang="es-ES" baseline="0" dirty="0" err="1"/>
              <a:t>have</a:t>
            </a:r>
            <a:r>
              <a:rPr lang="es-ES" baseline="0" dirty="0"/>
              <a:t> a </a:t>
            </a:r>
            <a:r>
              <a:rPr lang="es-ES" baseline="0" dirty="0" err="1"/>
              <a:t>version</a:t>
            </a:r>
            <a:r>
              <a:rPr lang="es-ES" baseline="0" dirty="0"/>
              <a:t> </a:t>
            </a:r>
            <a:r>
              <a:rPr lang="es-ES" baseline="0" dirty="0" err="1"/>
              <a:t>deployed</a:t>
            </a:r>
            <a:r>
              <a:rPr lang="es-ES" baseline="0" dirty="0"/>
              <a:t> in </a:t>
            </a:r>
            <a:r>
              <a:rPr lang="es-ES" baseline="0" dirty="0" err="1"/>
              <a:t>heroku</a:t>
            </a:r>
            <a:r>
              <a:rPr lang="es-ES" baseline="0" dirty="0"/>
              <a:t> in case </a:t>
            </a:r>
            <a:r>
              <a:rPr lang="es-ES" baseline="0" dirty="0" err="1"/>
              <a:t>that</a:t>
            </a:r>
            <a:r>
              <a:rPr lang="es-ES" baseline="0" dirty="0"/>
              <a:t> </a:t>
            </a:r>
            <a:r>
              <a:rPr lang="es-ES" baseline="0" dirty="0" err="1"/>
              <a:t>the</a:t>
            </a:r>
            <a:r>
              <a:rPr lang="es-ES" baseline="0" dirty="0"/>
              <a:t> Digital </a:t>
            </a:r>
            <a:r>
              <a:rPr lang="es-ES" baseline="0" dirty="0" err="1"/>
              <a:t>Ocean</a:t>
            </a:r>
            <a:r>
              <a:rPr lang="es-ES" baseline="0" dirty="0"/>
              <a:t> </a:t>
            </a:r>
            <a:r>
              <a:rPr lang="es-ES" baseline="0" dirty="0" err="1"/>
              <a:t>one</a:t>
            </a:r>
            <a:r>
              <a:rPr lang="es-ES" baseline="0" dirty="0"/>
              <a:t> </a:t>
            </a:r>
            <a:r>
              <a:rPr lang="es-ES" baseline="0" dirty="0" err="1"/>
              <a:t>doesn’t</a:t>
            </a:r>
            <a:r>
              <a:rPr lang="es-ES" baseline="0" dirty="0"/>
              <a:t> </a:t>
            </a:r>
            <a:r>
              <a:rPr lang="es-ES" baseline="0" dirty="0" err="1"/>
              <a:t>work</a:t>
            </a:r>
            <a:r>
              <a:rPr lang="es-ES" baseline="0" dirty="0"/>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we’re</a:t>
            </a:r>
            <a:r>
              <a:rPr lang="es-ES" baseline="0" dirty="0"/>
              <a:t> </a:t>
            </a:r>
            <a:r>
              <a:rPr lang="es-ES" baseline="0" dirty="0" err="1"/>
              <a:t>using</a:t>
            </a:r>
            <a:r>
              <a:rPr lang="es-ES" baseline="0" dirty="0"/>
              <a:t> </a:t>
            </a:r>
            <a:r>
              <a:rPr lang="es-ES" baseline="0" dirty="0" smtClean="0"/>
              <a:t>JavaScript, </a:t>
            </a:r>
            <a:r>
              <a:rPr lang="es-ES" baseline="0" dirty="0" err="1"/>
              <a:t>with</a:t>
            </a:r>
            <a:r>
              <a:rPr lang="es-ES" baseline="0" dirty="0"/>
              <a:t> </a:t>
            </a:r>
            <a:r>
              <a:rPr lang="es-ES" baseline="0" dirty="0" err="1"/>
              <a:t>Ace</a:t>
            </a:r>
            <a:r>
              <a:rPr lang="es-ES" baseline="0" dirty="0"/>
              <a:t> </a:t>
            </a:r>
            <a:r>
              <a:rPr lang="es-ES" baseline="0" dirty="0" err="1"/>
              <a:t>for</a:t>
            </a:r>
            <a:r>
              <a:rPr lang="es-ES" baseline="0" dirty="0"/>
              <a:t> a </a:t>
            </a:r>
            <a:r>
              <a:rPr lang="es-ES" baseline="0" dirty="0" err="1"/>
              <a:t>little</a:t>
            </a:r>
            <a:r>
              <a:rPr lang="es-ES" baseline="0" dirty="0"/>
              <a:t> </a:t>
            </a:r>
            <a:r>
              <a:rPr lang="es-ES" baseline="0" dirty="0" err="1"/>
              <a:t>help</a:t>
            </a:r>
            <a:r>
              <a:rPr lang="es-ES" baseline="0" dirty="0"/>
              <a:t> </a:t>
            </a:r>
            <a:r>
              <a:rPr lang="es-ES" baseline="0" dirty="0" err="1"/>
              <a:t>with</a:t>
            </a:r>
            <a:r>
              <a:rPr lang="es-ES" baseline="0" dirty="0"/>
              <a:t> </a:t>
            </a:r>
            <a:r>
              <a:rPr lang="es-ES" baseline="0" dirty="0" err="1"/>
              <a:t>the</a:t>
            </a:r>
            <a:r>
              <a:rPr lang="es-ES" baseline="0" dirty="0"/>
              <a:t> </a:t>
            </a:r>
            <a:r>
              <a:rPr lang="es-ES" baseline="0" dirty="0" err="1" smtClean="0"/>
              <a:t>syntax</a:t>
            </a:r>
            <a:r>
              <a:rPr lang="es-ES" baseline="0" dirty="0" smtClean="0"/>
              <a:t>, Chart.js </a:t>
            </a:r>
            <a:r>
              <a:rPr lang="es-ES" baseline="0" dirty="0" err="1"/>
              <a:t>for</a:t>
            </a:r>
            <a:r>
              <a:rPr lang="es-ES" baseline="0" dirty="0"/>
              <a:t> </a:t>
            </a:r>
            <a:r>
              <a:rPr lang="es-ES" baseline="0" dirty="0" err="1"/>
              <a:t>creating</a:t>
            </a:r>
            <a:r>
              <a:rPr lang="es-ES" baseline="0" dirty="0"/>
              <a:t> </a:t>
            </a:r>
            <a:r>
              <a:rPr lang="es-ES" baseline="0" dirty="0" err="1"/>
              <a:t>the</a:t>
            </a:r>
            <a:r>
              <a:rPr lang="es-ES" baseline="0" dirty="0"/>
              <a:t> </a:t>
            </a:r>
            <a:r>
              <a:rPr lang="es-ES" baseline="0" dirty="0" err="1"/>
              <a:t>graphics</a:t>
            </a:r>
            <a:r>
              <a:rPr lang="es-ES" baseline="0" dirty="0"/>
              <a:t> and </a:t>
            </a:r>
            <a:r>
              <a:rPr lang="es-ES" baseline="0" dirty="0" err="1"/>
              <a:t>pictures</a:t>
            </a:r>
            <a:r>
              <a:rPr lang="es-ES" baseline="0" dirty="0"/>
              <a:t> </a:t>
            </a:r>
            <a:r>
              <a:rPr lang="es-ES" baseline="0" dirty="0" err="1"/>
              <a:t>for</a:t>
            </a:r>
            <a:r>
              <a:rPr lang="es-ES" baseline="0" dirty="0"/>
              <a:t> </a:t>
            </a:r>
            <a:r>
              <a:rPr lang="es-ES" baseline="0" dirty="0" err="1"/>
              <a:t>the</a:t>
            </a:r>
            <a:r>
              <a:rPr lang="es-ES" baseline="0" dirty="0"/>
              <a:t> </a:t>
            </a:r>
            <a:r>
              <a:rPr lang="es-ES" baseline="0" dirty="0" err="1" smtClean="0"/>
              <a:t>exercises</a:t>
            </a:r>
            <a:r>
              <a:rPr lang="es-ES" baseline="0" dirty="0" smtClean="0"/>
              <a:t> and AJAX.</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for</a:t>
            </a:r>
            <a:r>
              <a:rPr lang="es-ES" baseline="0" dirty="0"/>
              <a:t> </a:t>
            </a:r>
            <a:r>
              <a:rPr lang="es-ES" baseline="0" dirty="0" err="1"/>
              <a:t>our</a:t>
            </a:r>
            <a:r>
              <a:rPr lang="es-ES" baseline="0" dirty="0"/>
              <a:t> </a:t>
            </a:r>
            <a:r>
              <a:rPr lang="es-ES" baseline="0" dirty="0" err="1"/>
              <a:t>knowledge</a:t>
            </a:r>
            <a:r>
              <a:rPr lang="es-ES" baseline="0" dirty="0"/>
              <a:t> </a:t>
            </a:r>
            <a:r>
              <a:rPr lang="es-ES" baseline="0" dirty="0" err="1"/>
              <a:t>management</a:t>
            </a:r>
            <a:r>
              <a:rPr lang="es-ES" baseline="0" dirty="0"/>
              <a:t> </a:t>
            </a:r>
            <a:r>
              <a:rPr lang="es-ES" baseline="0" dirty="0" err="1"/>
              <a:t>we’re</a:t>
            </a:r>
            <a:r>
              <a:rPr lang="es-ES" baseline="0" dirty="0"/>
              <a:t> </a:t>
            </a:r>
            <a:r>
              <a:rPr lang="es-ES" baseline="0" dirty="0" err="1"/>
              <a:t>using</a:t>
            </a:r>
            <a:r>
              <a:rPr lang="es-ES" baseline="0" dirty="0"/>
              <a:t> a </a:t>
            </a:r>
            <a:r>
              <a:rPr lang="es-ES" baseline="0" dirty="0" err="1"/>
              <a:t>git</a:t>
            </a:r>
            <a:r>
              <a:rPr lang="es-ES" baseline="0" dirty="0"/>
              <a:t> </a:t>
            </a:r>
            <a:r>
              <a:rPr lang="es-ES" baseline="0" dirty="0" err="1"/>
              <a:t>repository</a:t>
            </a:r>
            <a:r>
              <a:rPr lang="es-ES" baseline="0" dirty="0"/>
              <a:t> </a:t>
            </a:r>
            <a:r>
              <a:rPr lang="es-ES" baseline="0" dirty="0" err="1"/>
              <a:t>hosted</a:t>
            </a:r>
            <a:r>
              <a:rPr lang="es-ES" baseline="0" dirty="0"/>
              <a:t> in </a:t>
            </a:r>
            <a:r>
              <a:rPr lang="es-ES" baseline="0" dirty="0" err="1"/>
              <a:t>GitHub</a:t>
            </a:r>
            <a:r>
              <a:rPr lang="es-ES" baseline="0" dirty="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dirty="0" smtClean="0"/>
              <a:t>La</a:t>
            </a:r>
            <a:r>
              <a:rPr lang="es-ES" baseline="0" dirty="0" smtClean="0"/>
              <a:t> situación de estas tecnologías es la que mostramos en estas tablas. En ellas podemos ver el grado de riesgo y la situación de aprendizaje de ellas.</a:t>
            </a:r>
            <a:r>
              <a:rPr lang="es-ES" dirty="0" smtClean="0"/>
              <a:t> El color verde representa que no tienen ningún tipo</a:t>
            </a:r>
            <a:r>
              <a:rPr lang="es-ES" baseline="0" dirty="0" smtClean="0"/>
              <a:t> de riesgo y están completamente dominadas, el amarillo que tienen un riesgo mínimo de retrasar el proyecto y que se conoce lo básico para realizar el proyecto usándolas, y el rojo significa que hacer uso de esta tecnología representa un riesgo importante para el proyecto y que los conocimientos que se tienen no son suficientes para utilizar la tecnología.</a:t>
            </a:r>
            <a:endParaRPr lang="es-ES" dirty="0" smtClean="0"/>
          </a:p>
          <a:p>
            <a:pPr marL="0" lvl="0" indent="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chart.js</a:t>
            </a:r>
            <a:r>
              <a:rPr lang="es-ES" baseline="0" dirty="0" smtClean="0"/>
              <a:t> y AJAX aún nos faltan unas últimas pinceladas para dominar por completo la tecnología, a diferencia del resto de tecnologías que hemos visto hasta ahora.</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Como vemos la única parte crítica sería en el despliegue, ya que en caso de fallar Digital </a:t>
            </a:r>
            <a:r>
              <a:rPr lang="es-ES" dirty="0" err="1" smtClean="0"/>
              <a:t>Ocean</a:t>
            </a:r>
            <a:r>
              <a:rPr lang="es-ES" dirty="0" smtClean="0"/>
              <a:t>,</a:t>
            </a:r>
            <a:r>
              <a:rPr lang="es-ES" baseline="0" dirty="0" smtClean="0"/>
              <a:t> </a:t>
            </a:r>
            <a:r>
              <a:rPr lang="es-ES" baseline="0" dirty="0" err="1" smtClean="0"/>
              <a:t>Heroku</a:t>
            </a:r>
            <a:r>
              <a:rPr lang="es-ES" baseline="0" dirty="0" smtClean="0"/>
              <a:t>, nuestra plataforma de despliegue de emergencia, podría provocarnos problemas de disponibilidad y retrasos.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 ahora a</a:t>
            </a:r>
            <a:r>
              <a:rPr lang="es-ES" baseline="0" dirty="0" smtClean="0"/>
              <a:t> hablar de las cosas que hemos hecho hasta ahora</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el sprint anterior nos propusimos realizar una primera iteración sobre el sistema de ejercicios interactivos, permitiendo su creación por parte de un programador, así como la implementación de los CRUD básicos que íbamos a necesitar para nuestra aplicación. Ambas cosas las terminamos exitosamente.</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el sprint actual,</a:t>
            </a:r>
            <a:r>
              <a:rPr lang="es-ES" baseline="0" dirty="0" smtClean="0"/>
              <a:t> t</a:t>
            </a:r>
            <a:r>
              <a:rPr lang="es-ES" dirty="0" smtClean="0"/>
              <a:t>ambién hemos analizado los problemas que hemos estado teniendo, dándoles</a:t>
            </a:r>
            <a:r>
              <a:rPr lang="es-ES" baseline="0" dirty="0" smtClean="0"/>
              <a:t> métricas y soluciones y analizando el resultado de su aplicación.</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smtClean="0">
                <a:solidFill>
                  <a:srgbClr val="000000"/>
                </a:solidFill>
                <a:latin typeface="Arial"/>
                <a:ea typeface="Arial"/>
                <a:cs typeface="Arial"/>
                <a:sym typeface="Arial"/>
              </a:rPr>
              <a:t>Este </a:t>
            </a:r>
            <a:r>
              <a:rPr lang="en-US" sz="1100" b="0" i="0" u="none" strike="noStrike" cap="none" baseline="0" dirty="0" err="1" smtClean="0">
                <a:solidFill>
                  <a:srgbClr val="000000"/>
                </a:solidFill>
                <a:latin typeface="Arial"/>
                <a:ea typeface="Arial"/>
                <a:cs typeface="Arial"/>
                <a:sym typeface="Arial"/>
              </a:rPr>
              <a:t>es</a:t>
            </a:r>
            <a:r>
              <a:rPr lang="en-US" sz="1100" b="0" i="0" u="none" strike="noStrike" cap="none" baseline="0" dirty="0" smtClean="0">
                <a:solidFill>
                  <a:srgbClr val="000000"/>
                </a:solidFill>
                <a:latin typeface="Arial"/>
                <a:ea typeface="Arial"/>
                <a:cs typeface="Arial"/>
                <a:sym typeface="Arial"/>
              </a:rPr>
              <a:t> el </a:t>
            </a:r>
            <a:r>
              <a:rPr lang="en-US" sz="1100" b="0" i="0" u="none" strike="noStrike" cap="none" baseline="0" dirty="0" err="1" smtClean="0">
                <a:solidFill>
                  <a:srgbClr val="000000"/>
                </a:solidFill>
                <a:latin typeface="Arial"/>
                <a:ea typeface="Arial"/>
                <a:cs typeface="Arial"/>
                <a:sym typeface="Arial"/>
              </a:rPr>
              <a:t>camino</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vamos</a:t>
            </a:r>
            <a:r>
              <a:rPr lang="en-US" sz="1100" b="0" i="0" u="none" strike="noStrike" cap="none" baseline="0" dirty="0" smtClean="0">
                <a:solidFill>
                  <a:srgbClr val="000000"/>
                </a:solidFill>
                <a:latin typeface="Arial"/>
                <a:ea typeface="Arial"/>
                <a:cs typeface="Arial"/>
                <a:sym typeface="Arial"/>
              </a:rPr>
              <a:t> a </a:t>
            </a:r>
            <a:r>
              <a:rPr lang="en-US" sz="1100" b="0" i="0" u="none" strike="noStrike" cap="none" baseline="0" dirty="0" err="1" smtClean="0">
                <a:solidFill>
                  <a:srgbClr val="000000"/>
                </a:solidFill>
                <a:latin typeface="Arial"/>
                <a:ea typeface="Arial"/>
                <a:cs typeface="Arial"/>
                <a:sym typeface="Arial"/>
              </a:rPr>
              <a:t>seguir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en</a:t>
            </a:r>
            <a:r>
              <a:rPr lang="en-US" sz="1100" b="0" i="0" u="none" strike="noStrike" cap="none" baseline="0" dirty="0" smtClean="0">
                <a:solidFill>
                  <a:srgbClr val="000000"/>
                </a:solidFill>
                <a:latin typeface="Arial"/>
                <a:ea typeface="Arial"/>
                <a:cs typeface="Arial"/>
                <a:sym typeface="Arial"/>
              </a:rPr>
              <a:t> el </a:t>
            </a:r>
            <a:r>
              <a:rPr lang="en-US" sz="1100" b="0" i="0" u="none" strike="noStrike" cap="none" baseline="0" dirty="0" err="1" smtClean="0">
                <a:solidFill>
                  <a:srgbClr val="000000"/>
                </a:solidFill>
                <a:latin typeface="Arial"/>
                <a:ea typeface="Arial"/>
                <a:cs typeface="Arial"/>
                <a:sym typeface="Arial"/>
              </a:rPr>
              <a:t>día</a:t>
            </a:r>
            <a:r>
              <a:rPr lang="en-US" sz="1100" b="0" i="0" u="none" strike="noStrike" cap="none" baseline="0" dirty="0" smtClean="0">
                <a:solidFill>
                  <a:srgbClr val="000000"/>
                </a:solidFill>
                <a:latin typeface="Arial"/>
                <a:ea typeface="Arial"/>
                <a:cs typeface="Arial"/>
                <a:sym typeface="Arial"/>
              </a:rPr>
              <a:t> de hoy. </a:t>
            </a:r>
            <a:r>
              <a:rPr lang="en-US" sz="1100" b="0" i="0" u="none" strike="noStrike" cap="none" baseline="0" dirty="0" err="1" smtClean="0">
                <a:solidFill>
                  <a:srgbClr val="000000"/>
                </a:solidFill>
                <a:latin typeface="Arial"/>
                <a:ea typeface="Arial"/>
                <a:cs typeface="Arial"/>
                <a:sym typeface="Arial"/>
              </a:rPr>
              <a:t>En</a:t>
            </a:r>
            <a:r>
              <a:rPr lang="en-US" sz="1100" b="0" i="0" u="none" strike="noStrike" cap="none" baseline="0" dirty="0" smtClean="0">
                <a:solidFill>
                  <a:srgbClr val="000000"/>
                </a:solidFill>
                <a:latin typeface="Arial"/>
                <a:ea typeface="Arial"/>
                <a:cs typeface="Arial"/>
                <a:sym typeface="Arial"/>
              </a:rPr>
              <a:t> primer </a:t>
            </a:r>
            <a:r>
              <a:rPr lang="en-US" sz="1100" b="0" i="0" u="none" strike="noStrike" cap="none" baseline="0" dirty="0" err="1" smtClean="0">
                <a:solidFill>
                  <a:srgbClr val="000000"/>
                </a:solidFill>
                <a:latin typeface="Arial"/>
                <a:ea typeface="Arial"/>
                <a:cs typeface="Arial"/>
                <a:sym typeface="Arial"/>
              </a:rPr>
              <a:t>lugar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presentaremos</a:t>
            </a:r>
            <a:r>
              <a:rPr lang="en-US" sz="1100" b="0" i="0" u="none" strike="noStrike" cap="none" baseline="0" dirty="0" smtClean="0">
                <a:solidFill>
                  <a:srgbClr val="000000"/>
                </a:solidFill>
                <a:latin typeface="Arial"/>
                <a:ea typeface="Arial"/>
                <a:cs typeface="Arial"/>
                <a:sym typeface="Arial"/>
              </a:rPr>
              <a:t> la idea de </a:t>
            </a:r>
            <a:r>
              <a:rPr lang="en-US" sz="1100" b="0" i="0" u="none" strike="noStrike" cap="none" baseline="0" dirty="0" err="1" smtClean="0">
                <a:solidFill>
                  <a:srgbClr val="000000"/>
                </a:solidFill>
                <a:latin typeface="Arial"/>
                <a:ea typeface="Arial"/>
                <a:cs typeface="Arial"/>
                <a:sym typeface="Arial"/>
              </a:rPr>
              <a:t>ClimbCode</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luego</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pasaremos</a:t>
            </a:r>
            <a:r>
              <a:rPr lang="en-US" sz="1100" b="0" i="0" u="none" strike="noStrike" cap="none" baseline="0" dirty="0" smtClean="0">
                <a:solidFill>
                  <a:srgbClr val="000000"/>
                </a:solidFill>
                <a:latin typeface="Arial"/>
                <a:ea typeface="Arial"/>
                <a:cs typeface="Arial"/>
                <a:sym typeface="Arial"/>
              </a:rPr>
              <a:t> a </a:t>
            </a:r>
            <a:r>
              <a:rPr lang="en-US" sz="1100" b="0" i="0" u="none" strike="noStrike" cap="none" baseline="0" dirty="0" err="1" smtClean="0">
                <a:solidFill>
                  <a:srgbClr val="000000"/>
                </a:solidFill>
                <a:latin typeface="Arial"/>
                <a:ea typeface="Arial"/>
                <a:cs typeface="Arial"/>
                <a:sym typeface="Arial"/>
              </a:rPr>
              <a:t>hablar</a:t>
            </a:r>
            <a:r>
              <a:rPr lang="en-US" sz="1100" b="0" i="0" u="none" strike="noStrike" cap="none" baseline="0" dirty="0" smtClean="0">
                <a:solidFill>
                  <a:srgbClr val="000000"/>
                </a:solidFill>
                <a:latin typeface="Arial"/>
                <a:ea typeface="Arial"/>
                <a:cs typeface="Arial"/>
                <a:sym typeface="Arial"/>
              </a:rPr>
              <a:t> de las </a:t>
            </a:r>
            <a:r>
              <a:rPr lang="en-US" sz="1100" b="0" i="0" u="none" strike="noStrike" cap="none" baseline="0" dirty="0" err="1" smtClean="0">
                <a:solidFill>
                  <a:srgbClr val="000000"/>
                </a:solidFill>
                <a:latin typeface="Arial"/>
                <a:ea typeface="Arial"/>
                <a:cs typeface="Arial"/>
                <a:sym typeface="Arial"/>
              </a:rPr>
              <a:t>tecnologías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estamos</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usando</a:t>
            </a:r>
            <a:r>
              <a:rPr lang="en-US" sz="1100" b="0" i="0" u="none" strike="noStrike" cap="none" baseline="0" dirty="0" smtClean="0">
                <a:solidFill>
                  <a:srgbClr val="000000"/>
                </a:solidFill>
                <a:latin typeface="Arial"/>
                <a:ea typeface="Arial"/>
                <a:cs typeface="Arial"/>
                <a:sym typeface="Arial"/>
              </a:rPr>
              <a:t> para el </a:t>
            </a:r>
            <a:r>
              <a:rPr lang="en-US" sz="1100" b="0" i="0" u="none" strike="noStrike" cap="none" baseline="0" dirty="0" err="1" smtClean="0">
                <a:solidFill>
                  <a:srgbClr val="000000"/>
                </a:solidFill>
                <a:latin typeface="Arial"/>
                <a:ea typeface="Arial"/>
                <a:cs typeface="Arial"/>
                <a:sym typeface="Arial"/>
              </a:rPr>
              <a:t>desarrollo</a:t>
            </a:r>
            <a:r>
              <a:rPr lang="en-US" sz="1100" b="0" i="0" u="none" strike="noStrike" cap="none" baseline="0" dirty="0" smtClean="0">
                <a:solidFill>
                  <a:srgbClr val="000000"/>
                </a:solidFill>
                <a:latin typeface="Arial"/>
                <a:ea typeface="Arial"/>
                <a:cs typeface="Arial"/>
                <a:sym typeface="Arial"/>
              </a:rPr>
              <a:t> y </a:t>
            </a:r>
            <a:r>
              <a:rPr lang="en-US" sz="1100" b="0" i="0" u="none" strike="noStrike" cap="none" baseline="0" dirty="0" err="1" smtClean="0">
                <a:solidFill>
                  <a:srgbClr val="000000"/>
                </a:solidFill>
                <a:latin typeface="Arial"/>
                <a:ea typeface="Arial"/>
                <a:cs typeface="Arial"/>
                <a:sym typeface="Arial"/>
              </a:rPr>
              <a:t>su</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situación</a:t>
            </a:r>
            <a:r>
              <a:rPr lang="en-US" sz="1100" b="0" i="0" u="none" strike="noStrike" cap="none" baseline="0" dirty="0" smtClean="0">
                <a:solidFill>
                  <a:srgbClr val="000000"/>
                </a:solidFill>
                <a:latin typeface="Arial"/>
                <a:ea typeface="Arial"/>
                <a:cs typeface="Arial"/>
                <a:sym typeface="Arial"/>
              </a:rPr>
              <a:t>, las </a:t>
            </a:r>
            <a:r>
              <a:rPr lang="en-US" sz="1100" b="0" i="0" u="none" strike="noStrike" cap="none" baseline="0" dirty="0" err="1" smtClean="0">
                <a:solidFill>
                  <a:srgbClr val="000000"/>
                </a:solidFill>
                <a:latin typeface="Arial"/>
                <a:ea typeface="Arial"/>
                <a:cs typeface="Arial"/>
                <a:sym typeface="Arial"/>
              </a:rPr>
              <a:t>cosas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hemos</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hecho</a:t>
            </a:r>
            <a:r>
              <a:rPr lang="en-US" sz="1100" b="0" i="0" u="none" strike="noStrike" cap="none" baseline="0" dirty="0" smtClean="0">
                <a:solidFill>
                  <a:srgbClr val="000000"/>
                </a:solidFill>
                <a:latin typeface="Arial"/>
                <a:ea typeface="Arial"/>
                <a:cs typeface="Arial"/>
                <a:sym typeface="Arial"/>
              </a:rPr>
              <a:t> y las </a:t>
            </a:r>
            <a:r>
              <a:rPr lang="en-US" sz="1100" b="0" i="0" u="none" strike="noStrike" cap="none" baseline="0" dirty="0" err="1" smtClean="0">
                <a:solidFill>
                  <a:srgbClr val="000000"/>
                </a:solidFill>
                <a:latin typeface="Arial"/>
                <a:ea typeface="Arial"/>
                <a:cs typeface="Arial"/>
                <a:sym typeface="Arial"/>
              </a:rPr>
              <a:t>tareas</a:t>
            </a:r>
            <a:r>
              <a:rPr lang="en-US" sz="1100" b="0" i="0" u="none" strike="noStrike" cap="none" baseline="0" dirty="0" smtClean="0">
                <a:solidFill>
                  <a:srgbClr val="000000"/>
                </a:solidFill>
                <a:latin typeface="Arial"/>
                <a:ea typeface="Arial"/>
                <a:cs typeface="Arial"/>
                <a:sym typeface="Arial"/>
              </a:rPr>
              <a:t> de </a:t>
            </a:r>
            <a:r>
              <a:rPr lang="en-US" sz="1100" b="0" i="0" u="none" strike="noStrike" cap="none" baseline="0" dirty="0" err="1" smtClean="0">
                <a:solidFill>
                  <a:srgbClr val="000000"/>
                </a:solidFill>
                <a:latin typeface="Arial"/>
                <a:ea typeface="Arial"/>
                <a:cs typeface="Arial"/>
                <a:sym typeface="Arial"/>
              </a:rPr>
              <a:t>cada</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miembro</a:t>
            </a:r>
            <a:r>
              <a:rPr lang="en-US" sz="1100" b="0" i="0" u="none" strike="noStrike" cap="none" baseline="0" dirty="0" smtClean="0">
                <a:solidFill>
                  <a:srgbClr val="000000"/>
                </a:solidFill>
                <a:latin typeface="Arial"/>
                <a:ea typeface="Arial"/>
                <a:cs typeface="Arial"/>
                <a:sym typeface="Arial"/>
              </a:rPr>
              <a:t>, las </a:t>
            </a:r>
            <a:r>
              <a:rPr lang="en-US" sz="1100" b="0" i="0" u="none" strike="noStrike" cap="none" baseline="0" dirty="0" err="1" smtClean="0">
                <a:solidFill>
                  <a:srgbClr val="000000"/>
                </a:solidFill>
                <a:latin typeface="Arial"/>
                <a:ea typeface="Arial"/>
                <a:cs typeface="Arial"/>
                <a:sym typeface="Arial"/>
              </a:rPr>
              <a:t>cosas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estamos</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haciendo</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actualmente</a:t>
            </a:r>
            <a:r>
              <a:rPr lang="en-US" sz="1100" b="0" i="0" u="none" strike="noStrike" cap="none" baseline="0" dirty="0" smtClean="0">
                <a:solidFill>
                  <a:srgbClr val="000000"/>
                </a:solidFill>
                <a:latin typeface="Arial"/>
                <a:ea typeface="Arial"/>
                <a:cs typeface="Arial"/>
                <a:sym typeface="Arial"/>
              </a:rPr>
              <a:t> y </a:t>
            </a:r>
            <a:r>
              <a:rPr lang="en-US" sz="1100" b="0" i="0" u="none" strike="noStrike" cap="none" baseline="0" dirty="0" err="1" smtClean="0">
                <a:solidFill>
                  <a:srgbClr val="000000"/>
                </a:solidFill>
                <a:latin typeface="Arial"/>
                <a:ea typeface="Arial"/>
                <a:cs typeface="Arial"/>
                <a:sym typeface="Arial"/>
              </a:rPr>
              <a:t>por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último</a:t>
            </a:r>
            <a:r>
              <a:rPr lang="en-US" sz="1100" b="0" i="0" u="none" strike="noStrike" cap="none" baseline="0" dirty="0" smtClean="0">
                <a:solidFill>
                  <a:srgbClr val="000000"/>
                </a:solidFill>
                <a:latin typeface="Arial"/>
                <a:ea typeface="Arial"/>
                <a:cs typeface="Arial"/>
                <a:sym typeface="Arial"/>
              </a:rPr>
              <a:t> las </a:t>
            </a:r>
            <a:r>
              <a:rPr lang="en-US" sz="1100" b="0" i="0" u="none" strike="noStrike" cap="none" baseline="0" dirty="0" err="1" smtClean="0">
                <a:solidFill>
                  <a:srgbClr val="000000"/>
                </a:solidFill>
                <a:latin typeface="Arial"/>
                <a:ea typeface="Arial"/>
                <a:cs typeface="Arial"/>
                <a:sym typeface="Arial"/>
              </a:rPr>
              <a:t>tareas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quedan</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por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realizar</a:t>
            </a:r>
            <a:r>
              <a:rPr lang="en-US" sz="1100" b="0" i="0" u="none" strike="noStrike" cap="none" baseline="0" dirty="0" smtClean="0">
                <a:solidFill>
                  <a:srgbClr val="000000"/>
                </a:solidFill>
                <a:latin typeface="Arial"/>
                <a:ea typeface="Arial"/>
                <a:cs typeface="Arial"/>
                <a:sym typeface="Arial"/>
              </a:rPr>
              <a:t>.</a:t>
            </a:r>
            <a:endParaRPr lang="en-US" sz="1100" b="0" i="0" u="none" strike="noStrike" cap="none" baseline="0" dirty="0">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Entre los problemas revisados, teníamos nuestra dificultad</a:t>
            </a:r>
            <a:r>
              <a:rPr lang="es-ES" baseline="0" dirty="0" smtClean="0"/>
              <a:t> de documentar los problemas que nos iban surgiendo, por lo que elaboramos un documento en el que ir anotando todos los que fuesen surgiendo, midiendo el número de problemas identificados por semana. El resultado ha sido satisfactorio, aumentando los problemas identificados.</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También hemos obtenido una medida del rendimiento</a:t>
            </a:r>
            <a:r>
              <a:rPr lang="es-ES" baseline="0" dirty="0" smtClean="0"/>
              <a:t> del equipo basada en los puntos de historia de las tareas completadas frente al total de todos los puntos de historia. Este rendimiento de cada miembro se calcula multiplicando por dos los puntos de historia completados y </a:t>
            </a:r>
            <a:r>
              <a:rPr lang="es-ES" baseline="0" dirty="0" err="1" smtClean="0"/>
              <a:t>diviendolo</a:t>
            </a:r>
            <a:r>
              <a:rPr lang="es-ES" baseline="0" dirty="0" smtClean="0"/>
              <a:t> por el total de puntos asignados al miembro para todo el sprint.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Además, ya hemos empezado a poner en marcha nuestro plan de pilotaje, comenzando con una reunión con los programadores que crearán los ejercicios para captarlos y que actúen como creadores de contenido de nuestra plataforma.</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Y por último hemos estado terminando de corregir los problemas derivados de los </a:t>
            </a:r>
            <a:r>
              <a:rPr lang="es-ES" baseline="0" dirty="0" err="1" smtClean="0"/>
              <a:t>CRUDs</a:t>
            </a:r>
            <a:r>
              <a:rPr lang="es-ES" baseline="0" dirty="0" smtClean="0"/>
              <a:t> básicos, además de terminar de implantar el nuevo estilo a la página principal, permitir la selección de licencias para las escuelas que se registren y la creación de la batería inicial de ejercicios interactivos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Para mostrar los cambios más importantes de lo que llevamos hecho, hemos puesto a disposición de los usuarios un enlace con nuestra aplicación desplegada, así como una demo en la que podemos ver cómo ha variado el estilo de nuestra plataforma y cómo sería el actual sistema de creación de ejercicios interactivos.</a:t>
            </a:r>
            <a:endParaRPr lang="es-ES" baseline="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Hablando de las tareas que hemos hecho entre todos, hemos participado en la revisión de la presentación del día de hoy además de realizar diversas reuniones para la asignación de tareas y el seguimiento del proyecto, con un total de 11 horas por persona.</a:t>
            </a:r>
            <a:endParaRPr lang="es-ES" baseline="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lo hecho por cada miembro, Alejandro Román ha estado trabajando en el sistema de ejercicios interactivos. Lo cual resulta en un total de 13h y 36 min frente a las 27h estimadas, aportando un rendimiento del 100% con un desarrollo de su tarea del 50%, que es el esperado en estos momentos del sprint.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Álvaro Domínguez ha estado trabajando en la creación de la presentación de hoy, así como el informe de mejoras presentado al comienzo de la clase, la creación de la batería inicial de ejercicios interactivos…</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La puesta en marcha del plan de pilotaje y la actualización de la página principal de la web. Su trabajo en estas tareas ha resultado en un avance del 52% en ellas y un rendimiento del 104%, mayor del esperado para estos momentos del sprint.</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Miguel Ángel Baños ha estado trabajando en el sistema de ejercicios interactivos. Lo cual resulta en un total de 11 frente a las 27h estimadas, aportando un rendimiento del 100% con un desarrollo de su tarea del 50%, que es el esperado en estos momentos del sprint.</a:t>
            </a:r>
            <a:endParaRPr lang="es-E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We’ll</a:t>
            </a:r>
            <a:r>
              <a:rPr lang="es-ES" baseline="0" dirty="0"/>
              <a:t> </a:t>
            </a:r>
            <a:r>
              <a:rPr lang="es-ES" baseline="0" dirty="0" err="1"/>
              <a:t>start</a:t>
            </a:r>
            <a:r>
              <a:rPr lang="es-ES" baseline="0" dirty="0"/>
              <a:t> </a:t>
            </a:r>
            <a:r>
              <a:rPr lang="es-ES" baseline="0" dirty="0" err="1"/>
              <a:t>seeing</a:t>
            </a:r>
            <a:r>
              <a:rPr lang="es-ES" baseline="0" dirty="0"/>
              <a:t> </a:t>
            </a:r>
            <a:r>
              <a:rPr lang="es-ES" baseline="0" dirty="0" err="1"/>
              <a:t>which</a:t>
            </a:r>
            <a:r>
              <a:rPr lang="es-ES" baseline="0" dirty="0"/>
              <a:t> idea </a:t>
            </a:r>
            <a:r>
              <a:rPr lang="es-ES" baseline="0" dirty="0" err="1"/>
              <a:t>lies</a:t>
            </a:r>
            <a:r>
              <a:rPr lang="es-ES" baseline="0" dirty="0"/>
              <a:t> </a:t>
            </a:r>
            <a:r>
              <a:rPr lang="es-ES" baseline="0" dirty="0" err="1"/>
              <a:t>behind</a:t>
            </a:r>
            <a:r>
              <a:rPr lang="es-ES" baseline="0" dirty="0"/>
              <a:t> </a:t>
            </a:r>
            <a:r>
              <a:rPr lang="es-ES" baseline="0" dirty="0" err="1"/>
              <a:t>ClimbCode</a:t>
            </a:r>
            <a:r>
              <a:rPr lang="es-ES" baseline="0" dirty="0"/>
              <a:t>. </a:t>
            </a:r>
            <a:r>
              <a:rPr lang="es-ES" baseline="0" dirty="0" err="1"/>
              <a:t>But</a:t>
            </a:r>
            <a:r>
              <a:rPr lang="es-ES" baseline="0" dirty="0"/>
              <a:t> </a:t>
            </a:r>
            <a:r>
              <a:rPr lang="es-ES" baseline="0" dirty="0" err="1"/>
              <a:t>first</a:t>
            </a:r>
            <a:r>
              <a:rPr lang="es-ES" baseline="0" dirty="0"/>
              <a:t>, </a:t>
            </a:r>
            <a:r>
              <a:rPr lang="es-ES" baseline="0" dirty="0" err="1"/>
              <a:t>let</a:t>
            </a:r>
            <a:r>
              <a:rPr lang="es-ES" baseline="0" dirty="0"/>
              <a:t> me introduce </a:t>
            </a:r>
            <a:r>
              <a:rPr lang="es-ES" baseline="0" dirty="0" err="1"/>
              <a:t>two</a:t>
            </a:r>
            <a:r>
              <a:rPr lang="es-ES" baseline="0" dirty="0"/>
              <a:t> </a:t>
            </a:r>
            <a:r>
              <a:rPr lang="es-ES" baseline="0" dirty="0" err="1"/>
              <a:t>facts</a:t>
            </a:r>
            <a:r>
              <a:rPr lang="es-ES" baseline="0"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Alejandro Garrido ha estado trabajando en la estandarización de estilos de la página web, la actualización de la página principal de la web…</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smtClean="0"/>
              <a:t>La creación de la batería </a:t>
            </a:r>
            <a:r>
              <a:rPr lang="es-ES" baseline="0" dirty="0" err="1" smtClean="0"/>
              <a:t>incial</a:t>
            </a:r>
            <a:r>
              <a:rPr lang="es-ES" baseline="0" dirty="0" smtClean="0"/>
              <a:t> de ejercicios interactivos. Su trabajo en estas tareas ha resultado en un avance del 30% en ellas y un rendimiento del 60%, mayor del esperado para estos momentos del sprint.</a:t>
            </a:r>
            <a:endParaRPr lang="es-ES" dirty="0" smtClean="0"/>
          </a:p>
          <a:p>
            <a:pPr marL="0" lvl="0" indent="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Andrés Fernández ha estado trabajando en la automatización del despliegue de nuestra plataforma, así como en la implantación de casos de uso en nuestra aplicación </a:t>
            </a:r>
            <a:r>
              <a:rPr lang="es-ES" baseline="0" dirty="0" err="1" smtClean="0"/>
              <a:t>django</a:t>
            </a:r>
            <a:r>
              <a:rPr lang="es-ES" baseline="0" dirty="0" smtClean="0"/>
              <a: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smtClean="0"/>
              <a:t>La creación de la batería </a:t>
            </a:r>
            <a:r>
              <a:rPr lang="es-ES" baseline="0" dirty="0" err="1" smtClean="0"/>
              <a:t>incial</a:t>
            </a:r>
            <a:r>
              <a:rPr lang="es-ES" baseline="0" dirty="0" smtClean="0"/>
              <a:t> de ejercicios interactivos y el testeo de las funcionalidades que se han ido terminando. Su trabajo en estas tareas ha resultado en un avance del 65% en ellas y un rendimiento del 130%, mayor del esperado para estos momentos del sprint.</a:t>
            </a:r>
            <a:endParaRPr lang="es-ES" dirty="0" smtClean="0"/>
          </a:p>
          <a:p>
            <a:pPr marL="0" lvl="0" indent="0">
              <a:spcBef>
                <a:spcPts val="0"/>
              </a:spcBef>
              <a:spcAft>
                <a:spcPts val="0"/>
              </a:spcAft>
              <a:buNone/>
            </a:pPr>
            <a:endParaRPr lang="es-E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Jesús Sosa ha trabajado en la grabación de la demo que hemos visto anteriormente, junto con la implementación de casos de uso en el modelo </a:t>
            </a:r>
            <a:r>
              <a:rPr lang="es-ES" baseline="0" dirty="0" err="1" smtClean="0"/>
              <a:t>django</a:t>
            </a:r>
            <a:r>
              <a:rPr lang="es-ES" baseline="0" dirty="0" smtClean="0"/>
              <a:t>..</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La creación de la batería </a:t>
            </a:r>
            <a:r>
              <a:rPr lang="es-ES" baseline="0" dirty="0" err="1" smtClean="0"/>
              <a:t>incial</a:t>
            </a:r>
            <a:r>
              <a:rPr lang="es-ES" baseline="0" dirty="0" smtClean="0"/>
              <a:t> de ejercicios interactivos Su trabajo en estas tareas ha resultado en un avance del 61% en ellas y un rendimiento del 122%, mayor del esperado para estos momentos del sprint.</a:t>
            </a:r>
            <a:endParaRPr lang="es-E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Por último, Álvaro Sánchez ha trabajado en la implantación de casos de uso en el modelo Su trabajo en estas tareas ha resultado en un avance del 61% en ellas y un rendimiento del 122%, mayor del esperado para estos momentos del sprint.</a:t>
            </a:r>
            <a:endParaRPr lang="es-E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Finalmente, hemos establecido un sistema de recompensas basado en nuestras prácticas de </a:t>
            </a:r>
            <a:r>
              <a:rPr lang="es-ES" baseline="0" dirty="0" err="1" smtClean="0"/>
              <a:t>team</a:t>
            </a:r>
            <a:r>
              <a:rPr lang="es-ES" baseline="0" dirty="0" smtClean="0"/>
              <a:t> </a:t>
            </a:r>
            <a:r>
              <a:rPr lang="es-ES" baseline="0" dirty="0" err="1" smtClean="0"/>
              <a:t>building</a:t>
            </a:r>
            <a:r>
              <a:rPr lang="es-ES" baseline="0" dirty="0" smtClean="0"/>
              <a:t>, según la cual al final de cada clase los viernes al reunirnos el grupo para despejarnos, la persona con mejor rendimiento es la que no paga las consumiciones hechas durante la sesión de </a:t>
            </a:r>
            <a:r>
              <a:rPr lang="es-ES" baseline="0" dirty="0" err="1" smtClean="0"/>
              <a:t>team</a:t>
            </a:r>
            <a:r>
              <a:rPr lang="es-ES" baseline="0" dirty="0" smtClean="0"/>
              <a:t> </a:t>
            </a:r>
            <a:r>
              <a:rPr lang="es-ES" baseline="0" dirty="0" err="1" smtClean="0"/>
              <a:t>building</a:t>
            </a:r>
            <a:r>
              <a:rPr lang="es-ES" baseline="0" dirty="0" smtClean="0"/>
              <a:t>.</a:t>
            </a:r>
            <a:endParaRPr lang="es-ES" baseline="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a:t>
            </a:r>
            <a:r>
              <a:rPr lang="es-ES" baseline="0" dirty="0" smtClean="0"/>
              <a:t> ahora a hablar de las situación actual del proyecto.</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baseline="0" dirty="0"/>
              <a:t> </a:t>
            </a:r>
            <a:r>
              <a:rPr lang="es-ES" baseline="0" dirty="0" err="1"/>
              <a:t>we’ve</a:t>
            </a:r>
            <a:r>
              <a:rPr lang="es-ES" baseline="0" dirty="0"/>
              <a:t> </a:t>
            </a:r>
            <a:r>
              <a:rPr lang="es-ES" baseline="0" dirty="0" err="1"/>
              <a:t>spent</a:t>
            </a:r>
            <a:r>
              <a:rPr lang="es-ES" baseline="0" dirty="0"/>
              <a:t> a total </a:t>
            </a:r>
            <a:r>
              <a:rPr lang="es-ES" baseline="0" dirty="0" err="1"/>
              <a:t>amount</a:t>
            </a:r>
            <a:r>
              <a:rPr lang="es-ES" baseline="0" dirty="0"/>
              <a:t> of </a:t>
            </a:r>
            <a:r>
              <a:rPr lang="es-ES" baseline="0" dirty="0" smtClean="0"/>
              <a:t>XX </a:t>
            </a:r>
            <a:r>
              <a:rPr lang="es-ES" baseline="0" dirty="0" err="1" smtClean="0"/>
              <a:t>hours</a:t>
            </a:r>
            <a:r>
              <a:rPr lang="es-ES" baseline="0" dirty="0" smtClean="0"/>
              <a:t> </a:t>
            </a:r>
            <a:r>
              <a:rPr lang="es-ES" baseline="0" dirty="0"/>
              <a:t>and </a:t>
            </a:r>
            <a:r>
              <a:rPr lang="es-ES" baseline="0" dirty="0" smtClean="0"/>
              <a:t>XX euros</a:t>
            </a:r>
            <a:r>
              <a:rPr lang="es-ES" baseline="0" dirty="0"/>
              <a:t>, </a:t>
            </a:r>
            <a:r>
              <a:rPr lang="es-ES" baseline="0" dirty="0" err="1"/>
              <a:t>which</a:t>
            </a:r>
            <a:r>
              <a:rPr lang="es-ES" baseline="0" dirty="0"/>
              <a:t> </a:t>
            </a:r>
            <a:r>
              <a:rPr lang="es-ES" baseline="0" dirty="0" err="1"/>
              <a:t>is</a:t>
            </a:r>
            <a:r>
              <a:rPr lang="es-ES" baseline="0" dirty="0"/>
              <a:t> a </a:t>
            </a:r>
            <a:r>
              <a:rPr lang="es-ES" baseline="0" dirty="0" smtClean="0"/>
              <a:t>XX and </a:t>
            </a:r>
            <a:r>
              <a:rPr lang="es-ES" baseline="0" dirty="0"/>
              <a:t>a </a:t>
            </a:r>
            <a:r>
              <a:rPr lang="es-ES" baseline="0" dirty="0" smtClean="0"/>
              <a:t>XX </a:t>
            </a:r>
            <a:r>
              <a:rPr lang="es-ES" baseline="0" dirty="0" err="1" smtClean="0"/>
              <a:t>percent</a:t>
            </a:r>
            <a:r>
              <a:rPr lang="es-ES" baseline="0" dirty="0" smtClean="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a:t>
            </a:r>
            <a:r>
              <a:rPr lang="es-ES" baseline="0" dirty="0" smtClean="0"/>
              <a:t>XX </a:t>
            </a:r>
            <a:r>
              <a:rPr lang="es-ES" baseline="0" dirty="0" err="1" smtClean="0"/>
              <a:t>expected</a:t>
            </a:r>
            <a:r>
              <a:rPr lang="es-ES" baseline="0" dirty="0" smtClean="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first</a:t>
            </a:r>
            <a:r>
              <a:rPr lang="es-ES" baseline="0" dirty="0"/>
              <a:t> </a:t>
            </a:r>
            <a:r>
              <a:rPr lang="es-ES" baseline="0" dirty="0" err="1"/>
              <a:t>one</a:t>
            </a:r>
            <a:r>
              <a:rPr lang="es-ES" baseline="0" dirty="0"/>
              <a:t> </a:t>
            </a:r>
            <a:r>
              <a:rPr lang="es-ES" baseline="0" dirty="0" err="1"/>
              <a:t>is</a:t>
            </a:r>
            <a:r>
              <a:rPr lang="es-ES" baseline="0" dirty="0"/>
              <a:t>, as </a:t>
            </a:r>
            <a:r>
              <a:rPr lang="es-ES" baseline="0" dirty="0" err="1"/>
              <a:t>we</a:t>
            </a:r>
            <a:r>
              <a:rPr lang="es-ES" baseline="0" dirty="0"/>
              <a:t> </a:t>
            </a:r>
            <a:r>
              <a:rPr lang="es-ES" baseline="0" dirty="0" err="1"/>
              <a:t>see</a:t>
            </a:r>
            <a:r>
              <a:rPr lang="es-ES" baseline="0" dirty="0"/>
              <a:t> </a:t>
            </a:r>
            <a:r>
              <a:rPr lang="es-ES" baseline="0" dirty="0" err="1"/>
              <a:t>here</a:t>
            </a:r>
            <a:r>
              <a:rPr lang="es-ES" baseline="0" dirty="0"/>
              <a:t>, </a:t>
            </a:r>
            <a:r>
              <a:rPr lang="es-ES" baseline="0" dirty="0" err="1"/>
              <a:t>that</a:t>
            </a:r>
            <a:r>
              <a:rPr lang="es-ES" baseline="0" dirty="0"/>
              <a:t> </a:t>
            </a:r>
            <a:r>
              <a:rPr lang="es-ES" baseline="0" dirty="0" err="1"/>
              <a:t>education</a:t>
            </a:r>
            <a:r>
              <a:rPr lang="es-ES" baseline="0" dirty="0"/>
              <a:t> </a:t>
            </a:r>
            <a:r>
              <a:rPr lang="es-ES" baseline="0" dirty="0" err="1"/>
              <a:t>is</a:t>
            </a:r>
            <a:r>
              <a:rPr lang="es-ES" baseline="0" dirty="0"/>
              <a:t> </a:t>
            </a:r>
            <a:r>
              <a:rPr lang="es-ES" baseline="0" dirty="0" err="1"/>
              <a:t>the</a:t>
            </a:r>
            <a:r>
              <a:rPr lang="es-ES" baseline="0" dirty="0"/>
              <a:t> </a:t>
            </a:r>
            <a:r>
              <a:rPr lang="es-ES" baseline="0" dirty="0" err="1"/>
              <a:t>means</a:t>
            </a:r>
            <a:r>
              <a:rPr lang="es-ES" baseline="0" dirty="0"/>
              <a:t> of </a:t>
            </a:r>
            <a:r>
              <a:rPr lang="es-ES" baseline="0" dirty="0" err="1"/>
              <a:t>developing</a:t>
            </a:r>
            <a:r>
              <a:rPr lang="es-ES" baseline="0" dirty="0"/>
              <a:t> </a:t>
            </a:r>
            <a:r>
              <a:rPr lang="es-ES" baseline="0" dirty="0" err="1"/>
              <a:t>our</a:t>
            </a:r>
            <a:r>
              <a:rPr lang="es-ES" baseline="0" dirty="0"/>
              <a:t> </a:t>
            </a:r>
            <a:r>
              <a:rPr lang="es-ES" baseline="0" dirty="0" err="1"/>
              <a:t>greatest</a:t>
            </a:r>
            <a:r>
              <a:rPr lang="es-ES" baseline="0" dirty="0"/>
              <a:t> </a:t>
            </a:r>
            <a:r>
              <a:rPr lang="es-ES" baseline="0" dirty="0" err="1"/>
              <a:t>abilities</a:t>
            </a:r>
            <a:r>
              <a:rPr lang="es-ES" baseline="0" dirty="0"/>
              <a:t>. </a:t>
            </a:r>
            <a:r>
              <a:rPr lang="es-ES" baseline="0" dirty="0" err="1"/>
              <a:t>We’re</a:t>
            </a:r>
            <a:r>
              <a:rPr lang="es-ES" baseline="0" dirty="0"/>
              <a:t> </a:t>
            </a:r>
            <a:r>
              <a:rPr lang="es-ES" baseline="0" dirty="0" err="1"/>
              <a:t>sure</a:t>
            </a:r>
            <a:r>
              <a:rPr lang="es-ES" baseline="0" dirty="0"/>
              <a:t> </a:t>
            </a:r>
            <a:r>
              <a:rPr lang="es-ES" baseline="0" dirty="0" err="1"/>
              <a:t>that</a:t>
            </a:r>
            <a:r>
              <a:rPr lang="es-ES" baseline="0" dirty="0"/>
              <a:t> </a:t>
            </a:r>
            <a:r>
              <a:rPr lang="es-ES" baseline="0" dirty="0" err="1"/>
              <a:t>we</a:t>
            </a:r>
            <a:r>
              <a:rPr lang="es-ES" baseline="0" dirty="0"/>
              <a:t> </a:t>
            </a:r>
            <a:r>
              <a:rPr lang="es-ES" baseline="0" dirty="0" err="1"/>
              <a:t>all</a:t>
            </a:r>
            <a:r>
              <a:rPr lang="es-ES" baseline="0" dirty="0"/>
              <a:t> </a:t>
            </a:r>
            <a:r>
              <a:rPr lang="es-ES" baseline="0" dirty="0" err="1"/>
              <a:t>agree</a:t>
            </a:r>
            <a:r>
              <a:rPr lang="es-ES" baseline="0" dirty="0"/>
              <a:t> in </a:t>
            </a:r>
            <a:r>
              <a:rPr lang="es-ES" baseline="0" dirty="0" err="1"/>
              <a:t>that</a:t>
            </a:r>
            <a:r>
              <a:rPr lang="es-ES" baseline="0" dirty="0"/>
              <a:t> </a:t>
            </a:r>
            <a:r>
              <a:rPr lang="es-ES" baseline="0" dirty="0" err="1"/>
              <a:t>by</a:t>
            </a:r>
            <a:r>
              <a:rPr lang="es-ES" baseline="0" dirty="0"/>
              <a:t> </a:t>
            </a:r>
            <a:r>
              <a:rPr lang="es-ES" baseline="0" dirty="0" err="1"/>
              <a:t>education</a:t>
            </a:r>
            <a:r>
              <a:rPr lang="es-ES" baseline="0" dirty="0"/>
              <a:t> and </a:t>
            </a:r>
            <a:r>
              <a:rPr lang="es-ES" baseline="0" dirty="0" err="1"/>
              <a:t>learning</a:t>
            </a:r>
            <a:r>
              <a:rPr lang="es-ES" baseline="0" dirty="0"/>
              <a:t> </a:t>
            </a:r>
            <a:r>
              <a:rPr lang="es-ES" baseline="0" dirty="0" err="1"/>
              <a:t>is</a:t>
            </a:r>
            <a:r>
              <a:rPr lang="es-ES" baseline="0" dirty="0"/>
              <a:t> </a:t>
            </a:r>
            <a:r>
              <a:rPr lang="es-ES" baseline="0" dirty="0" err="1"/>
              <a:t>how</a:t>
            </a:r>
            <a:r>
              <a:rPr lang="es-ES" baseline="0" dirty="0"/>
              <a:t> </a:t>
            </a:r>
            <a:r>
              <a:rPr lang="es-ES" baseline="0" dirty="0" err="1"/>
              <a:t>we</a:t>
            </a:r>
            <a:r>
              <a:rPr lang="es-ES" baseline="0" dirty="0"/>
              <a:t> </a:t>
            </a:r>
            <a:r>
              <a:rPr lang="es-ES" baseline="0" dirty="0" err="1"/>
              <a:t>develop</a:t>
            </a:r>
            <a:r>
              <a:rPr lang="es-ES" baseline="0" dirty="0"/>
              <a:t> </a:t>
            </a:r>
            <a:r>
              <a:rPr lang="es-ES" baseline="0" dirty="0" err="1"/>
              <a:t>ourselves</a:t>
            </a:r>
            <a:r>
              <a:rPr lang="es-ES" baseline="0" dirty="0"/>
              <a:t> and </a:t>
            </a:r>
            <a:r>
              <a:rPr lang="es-ES" baseline="0" dirty="0" err="1"/>
              <a:t>become</a:t>
            </a:r>
            <a:r>
              <a:rPr lang="es-ES" baseline="0" dirty="0"/>
              <a:t> </a:t>
            </a:r>
            <a:r>
              <a:rPr lang="es-ES" baseline="0" dirty="0" err="1"/>
              <a:t>better</a:t>
            </a:r>
            <a:r>
              <a:rPr lang="es-ES" baseline="0" dirty="0"/>
              <a:t>, </a:t>
            </a:r>
            <a:r>
              <a:rPr lang="es-ES" baseline="0" dirty="0" err="1"/>
              <a:t>right</a:t>
            </a:r>
            <a:r>
              <a:rPr lang="es-ES" baseline="0" dirty="0"/>
              <a:t>?</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La</a:t>
            </a:r>
            <a:r>
              <a:rPr lang="es-ES" baseline="0" dirty="0" smtClean="0"/>
              <a:t> inversión de horas es visible en estas gráficas de </a:t>
            </a:r>
            <a:r>
              <a:rPr lang="es-ES" baseline="0" dirty="0" err="1" smtClean="0"/>
              <a:t>burndown</a:t>
            </a:r>
            <a:r>
              <a:rPr lang="es-ES" baseline="0" dirty="0" smtClean="0"/>
              <a:t>. La primera de ellas nos muestra que para este sprint llevamos un total de 40 SP frente a los 160 iniciales, lo cual indica virtualmente que vamos con retraso debido a que hay tareas que están a punto de terminar cuya carga de puntos de historia es elevada.</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el caso del proyecto, llevamos</a:t>
            </a:r>
            <a:r>
              <a:rPr lang="es-ES" baseline="0" dirty="0" smtClean="0"/>
              <a:t>  177 SP de los 400 totales, indicando que también vamos un poco retrasados por la misma razón que he mencionado antes.</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los problemas que estamos tratando, uno de ellos es nuestra dificultad de estimar y repartir tareas, que resultan en descompensaciones de horas de</a:t>
            </a:r>
            <a:r>
              <a:rPr lang="es-ES" baseline="0" dirty="0" smtClean="0"/>
              <a:t> trabajo y esfuerzo. Para solucionarlo hemos decidido estimar nuestras tareas y requisitos con puntos de historia, haciendo un reparto de tarea más equitativo e intentando disminuir la desviación de horas y esfuerzo al mínimo. El resultado de esta medida es una menor desviación de inversión de tiempo y esfuerzo, que aún es necesario mejorar.</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Por último estamos tratando un nuevo</a:t>
            </a:r>
            <a:r>
              <a:rPr lang="es-ES" baseline="0" dirty="0" smtClean="0"/>
              <a:t> problema derivado del anterior, en el que aparecen tareas grandes e indivisibles que hacen crecer el reparto de tareas de algunos miembros. Para solucionarlo hemos creado las tareas adicionales de </a:t>
            </a:r>
            <a:r>
              <a:rPr lang="es-ES" baseline="0" dirty="0" err="1" smtClean="0"/>
              <a:t>testing</a:t>
            </a:r>
            <a:r>
              <a:rPr lang="es-ES" baseline="0" dirty="0" smtClean="0"/>
              <a:t> que se asociarán a los miembros con menor carga de trabajo, midiendo la desviación entre los puntos de historia realizados por cada miembro.</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funcionalidades que estamos trabajando, tenemos la implantación de casos de uso en la aplicación </a:t>
            </a:r>
            <a:r>
              <a:rPr lang="es-ES" baseline="0" dirty="0" err="1" smtClean="0"/>
              <a:t>django</a:t>
            </a:r>
            <a:r>
              <a:rPr lang="es-ES" baseline="0" dirty="0" smtClean="0"/>
              <a:t>, el test de las ya realizadas, la posibilidad de registrase eligiendo una licencia siendo una escuela y la persistencia de ejercicios interactivos en la base de datos.</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Por último,</a:t>
            </a:r>
            <a:r>
              <a:rPr lang="es-ES" baseline="0" dirty="0" smtClean="0"/>
              <a:t> veremos qué es lo que nos queda por hacer en el proyecto.</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este sprint nos resta seguir aplicando el plan de pilotaje con más reuniones con programadores, además de terminar de persistir los ejercicios interactivos en la base de datos y comenzar a trabajar en las transacciones que se realizan en nuestro sistema.</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Además,</a:t>
            </a:r>
            <a:r>
              <a:rPr lang="es-ES" baseline="0" dirty="0" smtClean="0"/>
              <a:t> seguiremos evaluando la aplicación de las distintas soluciones a los problemas que vayan surgiendo, comprobando las métricas y su eficacia.</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Todo esto nos dejaría para el siguiente sprint la aplicación de sistemas de búsqueda en los listados de ejercicios, el pulido de problemas de seguridad que tenga la plataforma, terminar al completo todo el sistema de transacciones y testear todo lo que vayamos terminando.</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Además, comenzaremos una nueva fase del plan de pilotaje en la que nos reuniremos con institutos y academias para captarlos como posibles clientes de nuestra plataforma.</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second</a:t>
            </a:r>
            <a:r>
              <a:rPr lang="es-ES" baseline="0" dirty="0"/>
              <a:t> </a:t>
            </a:r>
            <a:r>
              <a:rPr lang="es-ES" baseline="0" dirty="0" err="1"/>
              <a:t>one</a:t>
            </a:r>
            <a:r>
              <a:rPr lang="es-ES" baseline="0" dirty="0"/>
              <a:t> </a:t>
            </a:r>
            <a:r>
              <a:rPr lang="es-ES" baseline="0" dirty="0" err="1"/>
              <a:t>is</a:t>
            </a:r>
            <a:r>
              <a:rPr lang="es-ES" baseline="0" dirty="0"/>
              <a:t> </a:t>
            </a:r>
            <a:r>
              <a:rPr lang="es-ES" baseline="0" dirty="0" err="1"/>
              <a:t>that</a:t>
            </a:r>
            <a:r>
              <a:rPr lang="es-ES" baseline="0" dirty="0"/>
              <a:t> </a:t>
            </a:r>
            <a:r>
              <a:rPr lang="es-ES" baseline="0" dirty="0" err="1"/>
              <a:t>the</a:t>
            </a:r>
            <a:r>
              <a:rPr lang="es-ES" baseline="0" dirty="0"/>
              <a:t> </a:t>
            </a:r>
            <a:r>
              <a:rPr lang="es-ES" baseline="0" dirty="0" err="1"/>
              <a:t>software’s</a:t>
            </a:r>
            <a:r>
              <a:rPr lang="es-ES" baseline="0" dirty="0"/>
              <a:t> </a:t>
            </a:r>
            <a:r>
              <a:rPr lang="es-ES" baseline="0" dirty="0" err="1"/>
              <a:t>function</a:t>
            </a:r>
            <a:r>
              <a:rPr lang="es-ES" baseline="0" dirty="0"/>
              <a:t> </a:t>
            </a:r>
            <a:r>
              <a:rPr lang="es-ES" baseline="0" dirty="0" err="1"/>
              <a:t>is</a:t>
            </a:r>
            <a:r>
              <a:rPr lang="es-ES" baseline="0" dirty="0"/>
              <a:t> to </a:t>
            </a:r>
            <a:r>
              <a:rPr lang="es-ES" baseline="0" dirty="0" err="1"/>
              <a:t>make</a:t>
            </a:r>
            <a:r>
              <a:rPr lang="es-ES" baseline="0" dirty="0"/>
              <a:t> </a:t>
            </a:r>
            <a:r>
              <a:rPr lang="es-ES" baseline="0" dirty="0" err="1"/>
              <a:t>the</a:t>
            </a:r>
            <a:r>
              <a:rPr lang="es-ES" baseline="0" dirty="0"/>
              <a:t> </a:t>
            </a:r>
            <a:r>
              <a:rPr lang="es-ES" baseline="0" dirty="0" err="1"/>
              <a:t>complex</a:t>
            </a:r>
            <a:r>
              <a:rPr lang="es-ES" baseline="0" dirty="0"/>
              <a:t>, simple. </a:t>
            </a:r>
            <a:r>
              <a:rPr lang="es-ES" baseline="0" dirty="0" err="1"/>
              <a:t>Seeing</a:t>
            </a:r>
            <a:r>
              <a:rPr lang="es-ES" baseline="0" dirty="0"/>
              <a:t> </a:t>
            </a:r>
            <a:r>
              <a:rPr lang="es-ES" baseline="0" dirty="0" err="1"/>
              <a:t>the</a:t>
            </a:r>
            <a:r>
              <a:rPr lang="es-ES" baseline="0" dirty="0"/>
              <a:t> </a:t>
            </a:r>
            <a:r>
              <a:rPr lang="es-ES" baseline="0" dirty="0" err="1"/>
              <a:t>upgrades</a:t>
            </a:r>
            <a:r>
              <a:rPr lang="es-ES" baseline="0" dirty="0"/>
              <a:t> </a:t>
            </a:r>
            <a:r>
              <a:rPr lang="es-ES" baseline="0" dirty="0" err="1"/>
              <a:t>made</a:t>
            </a:r>
            <a:r>
              <a:rPr lang="es-ES" baseline="0" dirty="0"/>
              <a:t> to natural </a:t>
            </a:r>
            <a:r>
              <a:rPr lang="es-ES" baseline="0" dirty="0" err="1"/>
              <a:t>processes</a:t>
            </a:r>
            <a:r>
              <a:rPr lang="es-ES" baseline="0" dirty="0"/>
              <a:t> </a:t>
            </a:r>
            <a:r>
              <a:rPr lang="es-ES" baseline="0" dirty="0" err="1"/>
              <a:t>by</a:t>
            </a:r>
            <a:r>
              <a:rPr lang="es-ES" baseline="0" dirty="0"/>
              <a:t> </a:t>
            </a:r>
            <a:r>
              <a:rPr lang="es-ES" baseline="0" dirty="0" err="1"/>
              <a:t>the</a:t>
            </a:r>
            <a:r>
              <a:rPr lang="es-ES" baseline="0" dirty="0"/>
              <a:t> software, </a:t>
            </a:r>
            <a:r>
              <a:rPr lang="es-ES" baseline="0" dirty="0" err="1"/>
              <a:t>it’s</a:t>
            </a:r>
            <a:r>
              <a:rPr lang="es-ES" baseline="0" dirty="0"/>
              <a:t> </a:t>
            </a:r>
            <a:r>
              <a:rPr lang="es-ES" baseline="0" dirty="0" err="1"/>
              <a:t>logical</a:t>
            </a:r>
            <a:r>
              <a:rPr lang="es-ES" baseline="0" dirty="0"/>
              <a:t> to </a:t>
            </a:r>
            <a:r>
              <a:rPr lang="es-ES" baseline="0" dirty="0" err="1"/>
              <a:t>think</a:t>
            </a:r>
            <a:r>
              <a:rPr lang="es-ES" baseline="0" dirty="0"/>
              <a:t> </a:t>
            </a:r>
            <a:r>
              <a:rPr lang="es-ES" baseline="0" dirty="0" err="1"/>
              <a:t>this</a:t>
            </a:r>
            <a:r>
              <a:rPr lang="es-ES" baseline="0" dirty="0"/>
              <a:t> </a:t>
            </a:r>
            <a:r>
              <a:rPr lang="es-ES" baseline="0" dirty="0" err="1"/>
              <a:t>too</a:t>
            </a:r>
            <a:r>
              <a:rPr lang="es-ES" baseline="0" dirty="0"/>
              <a:t>, </a:t>
            </a:r>
            <a:r>
              <a:rPr lang="es-ES" baseline="0" dirty="0" err="1"/>
              <a:t>isn’t</a:t>
            </a:r>
            <a:r>
              <a:rPr lang="es-ES" baseline="0" dirty="0"/>
              <a:t> </a:t>
            </a:r>
            <a:r>
              <a:rPr lang="es-ES" baseline="0" dirty="0" err="1"/>
              <a:t>it</a:t>
            </a:r>
            <a:r>
              <a:rPr lang="es-ES" baseline="0" dirty="0"/>
              <a:t>?</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Y por último, continuaremos</a:t>
            </a:r>
            <a:r>
              <a:rPr lang="es-ES" baseline="0" dirty="0" smtClean="0"/>
              <a:t> con el análisis de problemas y soluciones en este último sprint, comprobando que las métricas aplicadas sean eficaces y el desarrollo de las soluciones sea efectivo.</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Then</a:t>
            </a:r>
            <a:r>
              <a:rPr lang="es-ES" baseline="0" dirty="0"/>
              <a:t> </a:t>
            </a:r>
            <a:r>
              <a:rPr lang="es-ES" baseline="0" dirty="0" err="1"/>
              <a:t>what</a:t>
            </a:r>
            <a:r>
              <a:rPr lang="es-ES" baseline="0" dirty="0"/>
              <a:t> </a:t>
            </a:r>
            <a:r>
              <a:rPr lang="es-ES" baseline="0" dirty="0" err="1"/>
              <a:t>would</a:t>
            </a:r>
            <a:r>
              <a:rPr lang="es-ES" baseline="0" dirty="0"/>
              <a:t> </a:t>
            </a:r>
            <a:r>
              <a:rPr lang="es-ES" baseline="0" dirty="0" err="1"/>
              <a:t>happen</a:t>
            </a:r>
            <a:r>
              <a:rPr lang="es-ES" baseline="0" dirty="0"/>
              <a:t> </a:t>
            </a:r>
            <a:r>
              <a:rPr lang="es-ES" baseline="0" dirty="0" err="1"/>
              <a:t>if</a:t>
            </a:r>
            <a:r>
              <a:rPr lang="es-ES" baseline="0" dirty="0"/>
              <a:t> </a:t>
            </a:r>
            <a:r>
              <a:rPr lang="es-ES" baseline="0" dirty="0" err="1"/>
              <a:t>we</a:t>
            </a:r>
            <a:r>
              <a:rPr lang="es-ES" baseline="0" dirty="0"/>
              <a:t> </a:t>
            </a:r>
            <a:r>
              <a:rPr lang="es-ES" baseline="0" dirty="0" err="1"/>
              <a:t>combined</a:t>
            </a:r>
            <a:r>
              <a:rPr lang="es-ES" baseline="0" dirty="0"/>
              <a:t> </a:t>
            </a:r>
            <a:r>
              <a:rPr lang="es-ES" baseline="0" dirty="0" err="1"/>
              <a:t>those</a:t>
            </a:r>
            <a:r>
              <a:rPr lang="es-ES" baseline="0" dirty="0"/>
              <a:t> </a:t>
            </a:r>
            <a:r>
              <a:rPr lang="es-ES" baseline="0" dirty="0" err="1"/>
              <a:t>two</a:t>
            </a:r>
            <a:r>
              <a:rPr lang="es-ES" baseline="0" dirty="0"/>
              <a:t> </a:t>
            </a:r>
            <a:r>
              <a:rPr lang="es-ES" baseline="0" dirty="0" err="1"/>
              <a:t>concepts</a:t>
            </a:r>
            <a:r>
              <a:rPr lang="es-ES" baseline="0" dirty="0"/>
              <a:t>: </a:t>
            </a:r>
            <a:r>
              <a:rPr lang="es-ES" baseline="0" dirty="0" err="1"/>
              <a:t>Education</a:t>
            </a:r>
            <a:r>
              <a:rPr lang="es-ES" baseline="0" dirty="0"/>
              <a:t> and Software? </a:t>
            </a:r>
            <a:r>
              <a:rPr lang="es-ES" baseline="0" dirty="0" err="1"/>
              <a:t>The</a:t>
            </a:r>
            <a:r>
              <a:rPr lang="es-ES" baseline="0" dirty="0"/>
              <a:t> </a:t>
            </a:r>
            <a:r>
              <a:rPr lang="es-ES" baseline="0" dirty="0" err="1"/>
              <a:t>answer</a:t>
            </a:r>
            <a:r>
              <a:rPr lang="es-ES" baseline="0" dirty="0"/>
              <a:t> to </a:t>
            </a:r>
            <a:r>
              <a:rPr lang="es-ES" baseline="0" dirty="0" err="1"/>
              <a:t>this</a:t>
            </a:r>
            <a:r>
              <a:rPr lang="es-ES" baseline="0" dirty="0"/>
              <a:t> </a:t>
            </a:r>
            <a:r>
              <a:rPr lang="es-ES" baseline="0" dirty="0" err="1"/>
              <a:t>is</a:t>
            </a:r>
            <a:r>
              <a:rPr lang="es-ES" baseline="0" dirty="0"/>
              <a:t> </a:t>
            </a:r>
            <a:r>
              <a:rPr lang="es-ES" baseline="0" dirty="0" err="1"/>
              <a:t>ClimbCode</a:t>
            </a:r>
            <a:r>
              <a:rPr lang="es-ES" baseline="0" dirty="0"/>
              <a:t>, </a:t>
            </a:r>
            <a:r>
              <a:rPr lang="es-ES" baseline="0" dirty="0" err="1"/>
              <a:t>our</a:t>
            </a:r>
            <a:r>
              <a:rPr lang="es-ES" baseline="0" dirty="0"/>
              <a:t> web </a:t>
            </a:r>
            <a:r>
              <a:rPr lang="es-ES" baseline="0" dirty="0" err="1"/>
              <a:t>platform</a:t>
            </a:r>
            <a:r>
              <a:rPr lang="es-ES" baseline="0" dirty="0"/>
              <a:t>, </a:t>
            </a:r>
            <a:r>
              <a:rPr lang="es-ES" baseline="0" dirty="0" err="1"/>
              <a:t>which</a:t>
            </a:r>
            <a:r>
              <a:rPr lang="es-ES" baseline="0" dirty="0"/>
              <a:t> </a:t>
            </a:r>
            <a:r>
              <a:rPr lang="es-ES" baseline="0" dirty="0" err="1"/>
              <a:t>acts</a:t>
            </a:r>
            <a:r>
              <a:rPr lang="es-ES" baseline="0" dirty="0"/>
              <a:t> as a </a:t>
            </a:r>
            <a:r>
              <a:rPr lang="es-ES" baseline="0" dirty="0" err="1"/>
              <a:t>supporting</a:t>
            </a:r>
            <a:r>
              <a:rPr lang="es-ES" baseline="0" dirty="0"/>
              <a:t> </a:t>
            </a:r>
            <a:r>
              <a:rPr lang="es-ES" baseline="0" dirty="0" err="1"/>
              <a:t>tool</a:t>
            </a:r>
            <a:r>
              <a:rPr lang="es-ES" baseline="0" dirty="0"/>
              <a:t> </a:t>
            </a:r>
            <a:r>
              <a:rPr lang="es-ES" baseline="0" dirty="0" err="1"/>
              <a:t>for</a:t>
            </a:r>
            <a:r>
              <a:rPr lang="es-ES" baseline="0" dirty="0"/>
              <a:t> </a:t>
            </a:r>
            <a:r>
              <a:rPr lang="es-ES" baseline="0" dirty="0" err="1"/>
              <a:t>teaching</a:t>
            </a:r>
            <a:r>
              <a:rPr lang="es-ES" baseline="0" dirty="0"/>
              <a:t> </a:t>
            </a:r>
            <a:r>
              <a:rPr lang="es-ES" baseline="0" dirty="0" err="1"/>
              <a:t>with</a:t>
            </a:r>
            <a:r>
              <a:rPr lang="es-ES" baseline="0" dirty="0"/>
              <a:t> </a:t>
            </a:r>
            <a:r>
              <a:rPr lang="es-ES" baseline="0" dirty="0" err="1"/>
              <a:t>the</a:t>
            </a:r>
            <a:r>
              <a:rPr lang="es-ES" baseline="0" dirty="0"/>
              <a:t> </a:t>
            </a:r>
            <a:r>
              <a:rPr lang="es-ES" baseline="0" dirty="0" err="1"/>
              <a:t>help</a:t>
            </a:r>
            <a:r>
              <a:rPr lang="es-ES" baseline="0" dirty="0"/>
              <a:t> of </a:t>
            </a:r>
            <a:r>
              <a:rPr lang="es-ES" baseline="0" dirty="0" err="1"/>
              <a:t>programming</a:t>
            </a:r>
            <a:r>
              <a:rPr lang="es-ES" baseline="0" dirty="0"/>
              <a:t> and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How</a:t>
            </a:r>
            <a:r>
              <a:rPr lang="es-ES" baseline="0" dirty="0"/>
              <a:t> do </a:t>
            </a:r>
            <a:r>
              <a:rPr lang="es-ES" baseline="0" dirty="0" err="1"/>
              <a:t>we</a:t>
            </a:r>
            <a:r>
              <a:rPr lang="es-ES" baseline="0" dirty="0"/>
              <a:t> </a:t>
            </a:r>
            <a:r>
              <a:rPr lang="es-ES" baseline="0" dirty="0" err="1"/>
              <a:t>grant</a:t>
            </a:r>
            <a:r>
              <a:rPr lang="es-ES" baseline="0" dirty="0"/>
              <a:t> </a:t>
            </a:r>
            <a:r>
              <a:rPr lang="es-ES" baseline="0" dirty="0" err="1"/>
              <a:t>this</a:t>
            </a:r>
            <a:r>
              <a:rPr lang="es-ES" baseline="0" dirty="0"/>
              <a:t> </a:t>
            </a:r>
            <a:r>
              <a:rPr lang="es-ES" baseline="0" dirty="0" err="1"/>
              <a:t>support</a:t>
            </a:r>
            <a:r>
              <a:rPr lang="es-ES" baseline="0" dirty="0"/>
              <a:t>? Simple, </a:t>
            </a:r>
            <a:r>
              <a:rPr lang="es-ES" baseline="0" dirty="0" err="1"/>
              <a:t>by</a:t>
            </a:r>
            <a:r>
              <a:rPr lang="es-ES" baseline="0" dirty="0"/>
              <a:t> </a:t>
            </a:r>
            <a:r>
              <a:rPr lang="es-ES" baseline="0" dirty="0" err="1"/>
              <a:t>interactive</a:t>
            </a:r>
            <a:r>
              <a:rPr lang="es-ES" baseline="0" dirty="0"/>
              <a:t> </a:t>
            </a:r>
            <a:r>
              <a:rPr lang="es-ES" baseline="0" dirty="0" err="1"/>
              <a:t>exercises</a:t>
            </a:r>
            <a:r>
              <a:rPr lang="es-ES" baseline="0" dirty="0"/>
              <a:t>, a </a:t>
            </a:r>
            <a:r>
              <a:rPr lang="es-ES" baseline="0" dirty="0" err="1"/>
              <a:t>better</a:t>
            </a:r>
            <a:r>
              <a:rPr lang="es-ES" baseline="0" dirty="0"/>
              <a:t> </a:t>
            </a:r>
            <a:r>
              <a:rPr lang="es-ES" baseline="0" dirty="0" err="1"/>
              <a:t>version</a:t>
            </a:r>
            <a:r>
              <a:rPr lang="es-ES" baseline="0" dirty="0"/>
              <a:t> of </a:t>
            </a:r>
            <a:r>
              <a:rPr lang="es-ES" baseline="0" dirty="0" err="1"/>
              <a:t>the</a:t>
            </a:r>
            <a:r>
              <a:rPr lang="es-ES" baseline="0" dirty="0"/>
              <a:t> original </a:t>
            </a:r>
            <a:r>
              <a:rPr lang="es-ES" baseline="0" dirty="0" err="1"/>
              <a:t>paper</a:t>
            </a:r>
            <a:r>
              <a:rPr lang="es-ES" baseline="0" dirty="0"/>
              <a:t> </a:t>
            </a:r>
            <a:r>
              <a:rPr lang="es-ES" baseline="0" dirty="0" err="1"/>
              <a:t>exercises</a:t>
            </a:r>
            <a:r>
              <a:rPr lang="es-ES" baseline="0" dirty="0"/>
              <a:t> </a:t>
            </a:r>
            <a:r>
              <a:rPr lang="es-ES" baseline="0" dirty="0" err="1"/>
              <a:t>made</a:t>
            </a:r>
            <a:r>
              <a:rPr lang="es-ES" baseline="0" dirty="0"/>
              <a:t> </a:t>
            </a:r>
            <a:r>
              <a:rPr lang="es-ES" baseline="0" dirty="0" err="1"/>
              <a:t>by</a:t>
            </a:r>
            <a:r>
              <a:rPr lang="es-ES" baseline="0" dirty="0"/>
              <a:t> </a:t>
            </a:r>
            <a:r>
              <a:rPr lang="es-ES" baseline="0" dirty="0" err="1"/>
              <a:t>independent</a:t>
            </a:r>
            <a:r>
              <a:rPr lang="es-ES" baseline="0" dirty="0"/>
              <a:t> </a:t>
            </a:r>
            <a:r>
              <a:rPr lang="es-ES" baseline="0" dirty="0" err="1"/>
              <a:t>programmers</a:t>
            </a:r>
            <a:r>
              <a:rPr lang="es-ES" baseline="0" dirty="0"/>
              <a:t>. </a:t>
            </a:r>
            <a:r>
              <a:rPr lang="es-ES" baseline="0" dirty="0" err="1"/>
              <a:t>Those</a:t>
            </a:r>
            <a:r>
              <a:rPr lang="es-ES" baseline="0" dirty="0"/>
              <a:t> </a:t>
            </a:r>
            <a:r>
              <a:rPr lang="es-ES" baseline="0" dirty="0" err="1"/>
              <a:t>exercises</a:t>
            </a:r>
            <a:r>
              <a:rPr lang="es-ES" baseline="0" dirty="0"/>
              <a:t> are </a:t>
            </a:r>
            <a:r>
              <a:rPr lang="es-ES" baseline="0" dirty="0" err="1"/>
              <a:t>bought</a:t>
            </a:r>
            <a:r>
              <a:rPr lang="es-ES" baseline="0" dirty="0"/>
              <a:t> </a:t>
            </a:r>
            <a:r>
              <a:rPr lang="es-ES" baseline="0" dirty="0" err="1"/>
              <a:t>by</a:t>
            </a:r>
            <a:r>
              <a:rPr lang="es-ES" baseline="0" dirty="0"/>
              <a:t> </a:t>
            </a:r>
            <a:r>
              <a:rPr lang="es-ES" baseline="0" dirty="0" err="1"/>
              <a:t>schools</a:t>
            </a:r>
            <a:r>
              <a:rPr lang="es-ES" baseline="0" dirty="0"/>
              <a:t> in </a:t>
            </a:r>
            <a:r>
              <a:rPr lang="es-ES" baseline="0" dirty="0" err="1"/>
              <a:t>order</a:t>
            </a:r>
            <a:r>
              <a:rPr lang="es-ES" baseline="0" dirty="0"/>
              <a:t> to </a:t>
            </a:r>
            <a:r>
              <a:rPr lang="es-ES" baseline="0" dirty="0" err="1"/>
              <a:t>increase</a:t>
            </a:r>
            <a:r>
              <a:rPr lang="es-ES" baseline="0" dirty="0"/>
              <a:t> </a:t>
            </a:r>
            <a:r>
              <a:rPr lang="es-ES" baseline="0" dirty="0" err="1"/>
              <a:t>their</a:t>
            </a:r>
            <a:r>
              <a:rPr lang="es-ES" baseline="0" dirty="0"/>
              <a:t> </a:t>
            </a:r>
            <a:r>
              <a:rPr lang="es-ES" baseline="0" dirty="0" err="1"/>
              <a:t>content</a:t>
            </a:r>
            <a:r>
              <a:rPr lang="es-ES" baseline="0" dirty="0"/>
              <a:t> </a:t>
            </a:r>
            <a:r>
              <a:rPr lang="es-ES" baseline="0" dirty="0" err="1"/>
              <a:t>catalog</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supporting</a:t>
            </a:r>
            <a:r>
              <a:rPr lang="es-ES" baseline="0" dirty="0"/>
              <a:t> </a:t>
            </a:r>
            <a:r>
              <a:rPr lang="es-ES" baseline="0" dirty="0" err="1"/>
              <a:t>their</a:t>
            </a:r>
            <a:r>
              <a:rPr lang="es-ES" baseline="0" dirty="0"/>
              <a:t> </a:t>
            </a:r>
            <a:r>
              <a:rPr lang="es-ES" baseline="0" dirty="0" err="1"/>
              <a:t>subjects</a:t>
            </a:r>
            <a:r>
              <a:rPr lang="es-ES" baseline="0" dirty="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then</a:t>
            </a:r>
            <a:r>
              <a:rPr lang="es-ES" baseline="0" dirty="0"/>
              <a:t>, </a:t>
            </a:r>
            <a:r>
              <a:rPr lang="es-ES" baseline="0" dirty="0" err="1"/>
              <a:t>is</a:t>
            </a:r>
            <a:r>
              <a:rPr lang="es-ES" baseline="0" dirty="0"/>
              <a:t> </a:t>
            </a:r>
            <a:r>
              <a:rPr lang="es-ES" baseline="0" dirty="0" err="1"/>
              <a:t>it</a:t>
            </a:r>
            <a:r>
              <a:rPr lang="es-ES" baseline="0" dirty="0"/>
              <a:t> </a:t>
            </a:r>
            <a:r>
              <a:rPr lang="es-ES" baseline="0" dirty="0" err="1"/>
              <a:t>imperative</a:t>
            </a:r>
            <a:r>
              <a:rPr lang="es-ES" baseline="0" dirty="0"/>
              <a:t> to </a:t>
            </a:r>
            <a:r>
              <a:rPr lang="es-ES" baseline="0" dirty="0" err="1"/>
              <a:t>know</a:t>
            </a:r>
            <a:r>
              <a:rPr lang="es-ES" baseline="0" dirty="0"/>
              <a:t> </a:t>
            </a:r>
            <a:r>
              <a:rPr lang="es-ES" baseline="0" dirty="0" err="1"/>
              <a:t>programming</a:t>
            </a:r>
            <a:r>
              <a:rPr lang="es-ES" baseline="0" dirty="0"/>
              <a:t> to use </a:t>
            </a:r>
            <a:r>
              <a:rPr lang="es-ES" baseline="0" dirty="0" err="1"/>
              <a:t>our</a:t>
            </a:r>
            <a:r>
              <a:rPr lang="es-ES" baseline="0" dirty="0"/>
              <a:t> </a:t>
            </a:r>
            <a:r>
              <a:rPr lang="es-ES" baseline="0" dirty="0" err="1"/>
              <a:t>platform</a:t>
            </a:r>
            <a:r>
              <a:rPr lang="es-ES" baseline="0" dirty="0"/>
              <a:t> as a </a:t>
            </a:r>
            <a:r>
              <a:rPr lang="es-ES" baseline="0" dirty="0" err="1"/>
              <a:t>school</a:t>
            </a:r>
            <a:r>
              <a:rPr lang="es-ES" baseline="0" dirty="0"/>
              <a:t>? Of </a:t>
            </a:r>
            <a:r>
              <a:rPr lang="es-ES" baseline="0" dirty="0" err="1"/>
              <a:t>course</a:t>
            </a:r>
            <a:r>
              <a:rPr lang="es-ES" baseline="0" dirty="0"/>
              <a:t> </a:t>
            </a:r>
            <a:r>
              <a:rPr lang="es-ES" baseline="0" dirty="0" err="1"/>
              <a:t>not</a:t>
            </a:r>
            <a:r>
              <a:rPr lang="es-ES" baseline="0" dirty="0"/>
              <a:t>!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are </a:t>
            </a:r>
            <a:r>
              <a:rPr lang="es-ES" baseline="0" dirty="0" err="1"/>
              <a:t>ready</a:t>
            </a:r>
            <a:r>
              <a:rPr lang="es-ES" baseline="0" dirty="0"/>
              <a:t> to use </a:t>
            </a:r>
            <a:r>
              <a:rPr lang="es-ES" baseline="0" dirty="0" err="1"/>
              <a:t>for</a:t>
            </a:r>
            <a:r>
              <a:rPr lang="es-ES" baseline="0" dirty="0"/>
              <a:t> </a:t>
            </a:r>
            <a:r>
              <a:rPr lang="es-ES" baseline="0" dirty="0" err="1"/>
              <a:t>teachers</a:t>
            </a:r>
            <a:r>
              <a:rPr lang="es-ES" baseline="0" dirty="0"/>
              <a:t> and </a:t>
            </a:r>
            <a:r>
              <a:rPr lang="es-ES" baseline="0" dirty="0" err="1"/>
              <a:t>students</a:t>
            </a:r>
            <a:r>
              <a:rPr lang="es-ES" baseline="0" dirty="0"/>
              <a:t> </a:t>
            </a:r>
            <a:r>
              <a:rPr lang="es-ES" baseline="0" dirty="0" err="1"/>
              <a:t>without</a:t>
            </a:r>
            <a:r>
              <a:rPr lang="es-ES" baseline="0" dirty="0"/>
              <a:t> </a:t>
            </a:r>
            <a:r>
              <a:rPr lang="es-ES" baseline="0" dirty="0" err="1"/>
              <a:t>any</a:t>
            </a:r>
            <a:r>
              <a:rPr lang="es-ES" baseline="0" dirty="0"/>
              <a:t> </a:t>
            </a:r>
            <a:r>
              <a:rPr lang="es-ES" baseline="0" dirty="0" err="1"/>
              <a:t>programming</a:t>
            </a:r>
            <a:r>
              <a:rPr lang="es-ES" baseline="0" dirty="0"/>
              <a:t> </a:t>
            </a:r>
            <a:r>
              <a:rPr lang="es-ES" baseline="0" dirty="0" err="1"/>
              <a:t>knowledge</a:t>
            </a:r>
            <a:r>
              <a:rPr lang="es-ES" baseline="0"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technologies</a:t>
            </a:r>
            <a:r>
              <a:rPr lang="es-ES" baseline="0" dirty="0"/>
              <a:t> </a:t>
            </a:r>
            <a:r>
              <a:rPr lang="es-ES" baseline="0" dirty="0" err="1"/>
              <a:t>we’re</a:t>
            </a:r>
            <a:r>
              <a:rPr lang="es-ES" baseline="0" dirty="0"/>
              <a:t> </a:t>
            </a:r>
            <a:r>
              <a:rPr lang="es-ES" baseline="0" dirty="0" err="1"/>
              <a:t>using</a:t>
            </a:r>
            <a:r>
              <a:rPr lang="es-ES" baseline="0" dirty="0"/>
              <a:t> to </a:t>
            </a:r>
            <a:r>
              <a:rPr lang="es-ES" baseline="0" dirty="0" err="1"/>
              <a:t>develop</a:t>
            </a:r>
            <a:r>
              <a:rPr lang="es-ES" baseline="0" dirty="0"/>
              <a:t> </a:t>
            </a:r>
            <a:r>
              <a:rPr lang="es-ES" baseline="0" dirty="0" err="1"/>
              <a:t>ClimbCode</a:t>
            </a:r>
            <a:r>
              <a:rPr lang="es-ES" baseline="0"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5.png"/><Relationship Id="rId10" Type="http://schemas.openxmlformats.org/officeDocument/2006/relationships/image" Target="../media/image16.jpeg"/><Relationship Id="rId4" Type="http://schemas.openxmlformats.org/officeDocument/2006/relationships/image" Target="../media/image14.png"/><Relationship Id="rId9" Type="http://schemas.openxmlformats.org/officeDocument/2006/relationships/image" Target="../media/image19.jpeg"/></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1.png"/><Relationship Id="rId7"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32.jpeg"/><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34.gif"/><Relationship Id="rId5" Type="http://schemas.openxmlformats.org/officeDocument/2006/relationships/image" Target="../media/image30.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35.jpe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36.jpe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38.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39.jpeg"/><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7.png"/><Relationship Id="rId4" Type="http://schemas.openxmlformats.org/officeDocument/2006/relationships/image" Target="../media/image40.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40.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3.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39.jpe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9.jpe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28.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jpe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27.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9.jpe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1.png"/><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10</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4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Deployment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11</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2420888"/>
            <a:ext cx="3600400" cy="2959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065718"/>
            <a:ext cx="2328096" cy="363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5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12</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412" y="2276872"/>
            <a:ext cx="1887550" cy="1887550"/>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Interactive</a:t>
            </a:r>
            <a:r>
              <a:rPr lang="es-ES" sz="4000" dirty="0"/>
              <a:t> </a:t>
            </a:r>
            <a:r>
              <a:rPr lang="es-ES" sz="4000" dirty="0" err="1"/>
              <a:t>Exercises</a:t>
            </a:r>
            <a:r>
              <a:rPr lang="es-ES" sz="4000" dirty="0"/>
              <a:t>:</a:t>
            </a:r>
          </a:p>
          <a:p>
            <a:pPr marL="0" lvl="0" indent="0" rtl="0">
              <a:spcBef>
                <a:spcPts val="600"/>
              </a:spcBef>
              <a:spcAft>
                <a:spcPts val="0"/>
              </a:spcAft>
              <a:buNone/>
            </a:pPr>
            <a:endParaRPr sz="3000" dirty="0"/>
          </a:p>
        </p:txBody>
      </p:sp>
      <p:pic>
        <p:nvPicPr>
          <p:cNvPr id="5122" name="Picture 2"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6744" y="4077072"/>
            <a:ext cx="1666831" cy="251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188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13</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468515708"/>
              </p:ext>
            </p:extLst>
          </p:nvPr>
        </p:nvGraphicFramePr>
        <p:xfrm>
          <a:off x="179512" y="116630"/>
          <a:ext cx="8856984" cy="6264697"/>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2272917">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14</a:t>
            </a:r>
            <a:endParaRPr lang="es-ES" sz="4000" dirty="0"/>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683" y="4659962"/>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6882" y="465276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5863" y="465276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0134" y="261969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682" y="261969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4576" y="2636912"/>
            <a:ext cx="1458663" cy="145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692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810681472"/>
              </p:ext>
            </p:extLst>
          </p:nvPr>
        </p:nvGraphicFramePr>
        <p:xfrm>
          <a:off x="179512" y="116629"/>
          <a:ext cx="8856984" cy="6192690"/>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2246792">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972949">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972949">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pic>
        <p:nvPicPr>
          <p:cNvPr id="1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9865" y="207275"/>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280" y="316766"/>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6651" y="256490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6649" y="4414442"/>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C:\Users\ALVARO\Desktop\índic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9066" y="461515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2956" y="258836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0668" y="256490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6751" y="448690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ALVARO\Desktop\índic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7195" y="922243"/>
            <a:ext cx="933739" cy="1407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613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478662685"/>
              </p:ext>
            </p:extLst>
          </p:nvPr>
        </p:nvGraphicFramePr>
        <p:xfrm>
          <a:off x="179512" y="116630"/>
          <a:ext cx="8856983" cy="6264697"/>
        </p:xfrm>
        <a:graphic>
          <a:graphicData uri="http://schemas.openxmlformats.org/drawingml/2006/table">
            <a:tbl>
              <a:tblPr>
                <a:noFill/>
                <a:tableStyleId>{5B60FB8B-1F91-41A3-A708-3DEB35DC4975}</a:tableStyleId>
              </a:tblPr>
              <a:tblGrid>
                <a:gridCol w="3465776">
                  <a:extLst>
                    <a:ext uri="{9D8B030D-6E8A-4147-A177-3AD203B41FA5}">
                      <a16:colId xmlns:a16="http://schemas.microsoft.com/office/drawing/2014/main" xmlns="" val="20000"/>
                    </a:ext>
                  </a:extLst>
                </a:gridCol>
                <a:gridCol w="2599332">
                  <a:extLst>
                    <a:ext uri="{9D8B030D-6E8A-4147-A177-3AD203B41FA5}">
                      <a16:colId xmlns:a16="http://schemas.microsoft.com/office/drawing/2014/main" xmlns="" val="20001"/>
                    </a:ext>
                  </a:extLst>
                </a:gridCol>
                <a:gridCol w="2791875">
                  <a:extLst>
                    <a:ext uri="{9D8B030D-6E8A-4147-A177-3AD203B41FA5}">
                      <a16:colId xmlns:a16="http://schemas.microsoft.com/office/drawing/2014/main" xmlns="" val="20002"/>
                    </a:ext>
                  </a:extLst>
                </a:gridCol>
              </a:tblGrid>
              <a:tr h="2272917">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16</a:t>
            </a:r>
            <a:endParaRPr lang="es-ES" sz="4000" dirty="0"/>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10260"/>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4288" y="187071"/>
            <a:ext cx="967405" cy="15115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LVARO\Desktop\Ski_trail_rating_symbol_red_circ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3406" y="2715077"/>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4395" y="469202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C:\Users\ALVARO\Desktop\índic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7056" y="4804252"/>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ALVARO\Desktop\600px-Ski_trail_rating_symbol-green_circle.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5991" y="2676501"/>
            <a:ext cx="1458663" cy="145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570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Done</a:t>
            </a:r>
            <a:endParaRPr sz="6000" dirty="0"/>
          </a:p>
        </p:txBody>
      </p:sp>
    </p:spTree>
    <p:extLst>
      <p:ext uri="{BB962C8B-B14F-4D97-AF65-F5344CB8AC3E}">
        <p14:creationId xmlns:p14="http://schemas.microsoft.com/office/powerpoint/2010/main" val="2675841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Things Done</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1:</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18</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109153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smtClean="0"/>
              <a:t>Sprint 2:</a:t>
            </a:r>
            <a:endParaRPr lang="es-ES" sz="4000" dirty="0"/>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ALVARO\Desktop\poblem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273230"/>
            <a:ext cx="6192688" cy="413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64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a:t>Idea</a:t>
            </a:r>
          </a:p>
          <a:p>
            <a:pPr marL="457200" lvl="0" indent="-387350" rtl="0">
              <a:spcBef>
                <a:spcPts val="0"/>
              </a:spcBef>
              <a:spcAft>
                <a:spcPts val="0"/>
              </a:spcAft>
              <a:buSzPts val="2500"/>
              <a:buChar char="✘"/>
            </a:pPr>
            <a:r>
              <a:rPr lang="es-ES" sz="3600" dirty="0" smtClean="0"/>
              <a:t>Technologies</a:t>
            </a:r>
            <a:endParaRPr lang="es-ES" sz="3600" dirty="0"/>
          </a:p>
          <a:p>
            <a:pPr>
              <a:spcBef>
                <a:spcPts val="0"/>
              </a:spcBef>
            </a:pPr>
            <a:r>
              <a:rPr lang="es-ES" sz="3600" dirty="0" err="1" smtClean="0"/>
              <a:t>Things</a:t>
            </a:r>
            <a:r>
              <a:rPr lang="es-ES" sz="3600" dirty="0" smtClean="0"/>
              <a:t> Done</a:t>
            </a:r>
          </a:p>
          <a:p>
            <a:pPr>
              <a:spcBef>
                <a:spcPts val="0"/>
              </a:spcBef>
            </a:pPr>
            <a:r>
              <a:rPr lang="es-ES" sz="3600" dirty="0" err="1" smtClean="0"/>
              <a:t>Things</a:t>
            </a:r>
            <a:r>
              <a:rPr lang="es-ES" sz="3600" dirty="0" smtClean="0"/>
              <a:t> in </a:t>
            </a:r>
            <a:r>
              <a:rPr lang="es-ES" sz="3600" dirty="0" err="1" smtClean="0"/>
              <a:t>Progress</a:t>
            </a:r>
            <a:endParaRPr lang="es-ES" sz="3600" dirty="0" smtClean="0"/>
          </a:p>
          <a:p>
            <a:pPr>
              <a:spcBef>
                <a:spcPts val="0"/>
              </a:spcBef>
            </a:pPr>
            <a:r>
              <a:rPr lang="es-ES" sz="3600" dirty="0" err="1" smtClean="0"/>
              <a:t>Things</a:t>
            </a:r>
            <a:r>
              <a:rPr lang="es-ES" sz="3600" dirty="0" smtClean="0"/>
              <a:t> to </a:t>
            </a:r>
            <a:r>
              <a:rPr lang="es-ES" sz="3600" dirty="0"/>
              <a:t>d</a:t>
            </a:r>
            <a:r>
              <a:rPr lang="es-ES" sz="3600" dirty="0" smtClean="0"/>
              <a:t>o</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de Interrogan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2295098"/>
            <a:ext cx="3801796" cy="3801796"/>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482436" y="3334381"/>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6" name="AutoShape 4" descr="Imagen relacionad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Imagen relacionada"/>
          <p:cNvSpPr>
            <a:spLocks noChangeAspect="1" noChangeArrowheads="1"/>
          </p:cNvSpPr>
          <p:nvPr/>
        </p:nvSpPr>
        <p:spPr bwMode="auto">
          <a:xfrm>
            <a:off x="307975" y="-8763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8" descr="Resultado de imagen de Checklist"/>
          <p:cNvSpPr>
            <a:spLocks noChangeAspect="1" noChangeArrowheads="1"/>
          </p:cNvSpPr>
          <p:nvPr/>
        </p:nvSpPr>
        <p:spPr bwMode="auto">
          <a:xfrm>
            <a:off x="155575" y="-1143000"/>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130" name="Picture 10" descr="Resultado de imagen de Checklis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847" y="2215775"/>
            <a:ext cx="3960440" cy="396044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Problems</a:t>
            </a:r>
            <a:r>
              <a:rPr lang="es-ES" sz="4000" dirty="0"/>
              <a:t>:</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634054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026" name="Picture 2" descr="Resultado de imagen de perform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153" y="1772816"/>
            <a:ext cx="5748031" cy="2952328"/>
          </a:xfrm>
          <a:prstGeom prst="rect">
            <a:avLst/>
          </a:prstGeom>
          <a:noFill/>
          <a:extLst>
            <a:ext uri="{909E8E84-426E-40DD-AFC4-6F175D3DCCD1}">
              <a14:hiddenFill xmlns:a14="http://schemas.microsoft.com/office/drawing/2010/main">
                <a:solidFill>
                  <a:srgbClr val="FFFFFF"/>
                </a:solidFill>
              </a14:hiddenFill>
            </a:ext>
          </a:extLst>
        </p:spPr>
      </p:pic>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smtClean="0"/>
              <a:t>Sprint 2:</a:t>
            </a:r>
            <a:endParaRPr lang="es-ES" sz="4000" dirty="0"/>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21</a:t>
            </a:r>
            <a:endParaRPr lang="es-ES" sz="4000" dirty="0"/>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48"/>
          <p:cNvSpPr txBox="1">
            <a:spLocks noGrp="1"/>
          </p:cNvSpPr>
          <p:nvPr>
            <p:ph type="body" idx="1"/>
          </p:nvPr>
        </p:nvSpPr>
        <p:spPr>
          <a:xfrm>
            <a:off x="460474" y="4797152"/>
            <a:ext cx="8177387"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5400" dirty="0" smtClean="0"/>
              <a:t>2 x CURRENT SP / TOTAL SP</a:t>
            </a:r>
            <a:endParaRPr lang="es-ES" sz="3000" dirty="0"/>
          </a:p>
        </p:txBody>
      </p:sp>
    </p:spTree>
    <p:extLst>
      <p:ext uri="{BB962C8B-B14F-4D97-AF65-F5344CB8AC3E}">
        <p14:creationId xmlns:p14="http://schemas.microsoft.com/office/powerpoint/2010/main" val="39466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a:t>
            </a:r>
            <a:r>
              <a:rPr lang="es-ES" sz="3600" dirty="0" smtClean="0"/>
              <a:t>2:</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22</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ALVARO\Downloads\Plan de Pilotaje Fase 1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 </a:t>
            </a:r>
            <a:r>
              <a:rPr lang="en" sz="4000" dirty="0"/>
              <a:t>with programmers</a:t>
            </a:r>
          </a:p>
        </p:txBody>
      </p:sp>
    </p:spTree>
    <p:extLst>
      <p:ext uri="{BB962C8B-B14F-4D97-AF65-F5344CB8AC3E}">
        <p14:creationId xmlns:p14="http://schemas.microsoft.com/office/powerpoint/2010/main" val="3000715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8" name="Picture 2" descr="Resultado de imagen de CR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535" y="4066835"/>
            <a:ext cx="5126431" cy="2709885"/>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a:t>
            </a:r>
            <a:r>
              <a:rPr lang="es-ES" sz="3600" dirty="0" smtClean="0"/>
              <a:t>2:</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23</a:t>
            </a:r>
            <a:endParaRPr lang="es-ES" sz="4000" dirty="0"/>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680" y="2047855"/>
            <a:ext cx="1548144" cy="2038708"/>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20" name="Picture 2" descr="Resultado de imagen de Bootstra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281" y="2047855"/>
            <a:ext cx="2162877" cy="21628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816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2"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Sprint 2:</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24</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2"/>
          <p:cNvSpPr txBox="1">
            <a:spLocks noGrp="1"/>
          </p:cNvSpPr>
          <p:nvPr>
            <p:ph type="body" idx="1"/>
          </p:nvPr>
        </p:nvSpPr>
        <p:spPr>
          <a:xfrm>
            <a:off x="0" y="1772816"/>
            <a:ext cx="9144000" cy="1800200"/>
          </a:xfrm>
          <a:prstGeom prst="rect">
            <a:avLst/>
          </a:prstGeom>
        </p:spPr>
        <p:txBody>
          <a:bodyPr spcFirstLastPara="1" wrap="square" lIns="91425" tIns="91425" rIns="91425" bIns="91425" anchor="ctr" anchorCtr="0">
            <a:noAutofit/>
          </a:bodyPr>
          <a:lstStyle/>
          <a:p>
            <a:pPr marL="0" lvl="0" indent="0" algn="ctr">
              <a:buNone/>
            </a:pPr>
            <a:r>
              <a:rPr lang="es-ES" sz="4800" i="1" dirty="0" err="1">
                <a:latin typeface="Dosis" panose="020B0604020202020204" charset="0"/>
              </a:rPr>
              <a:t>Deployment</a:t>
            </a:r>
            <a:r>
              <a:rPr lang="es-ES" sz="4800" i="1" dirty="0">
                <a:latin typeface="Dosis" panose="020B0604020202020204" charset="0"/>
              </a:rPr>
              <a:t> URL:  www.climbcode.tk</a:t>
            </a:r>
            <a:endParaRPr sz="4800" i="1" dirty="0">
              <a:latin typeface="Dosis" panose="020B0604020202020204" charset="0"/>
            </a:endParaRPr>
          </a:p>
        </p:txBody>
      </p:sp>
      <p:sp>
        <p:nvSpPr>
          <p:cNvPr id="11" name="Shape 542"/>
          <p:cNvSpPr txBox="1">
            <a:spLocks/>
          </p:cNvSpPr>
          <p:nvPr/>
        </p:nvSpPr>
        <p:spPr>
          <a:xfrm>
            <a:off x="155574" y="3356992"/>
            <a:ext cx="8988425" cy="18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None/>
            </a:pPr>
            <a:r>
              <a:rPr lang="es-ES" sz="4800" i="1" dirty="0">
                <a:latin typeface="Dosis" panose="020B0604020202020204" charset="0"/>
              </a:rPr>
              <a:t>Demo URL: https://www.youtube.com/watch?v=_17Ebic35Is</a:t>
            </a:r>
          </a:p>
        </p:txBody>
      </p:sp>
    </p:spTree>
    <p:extLst>
      <p:ext uri="{BB962C8B-B14F-4D97-AF65-F5344CB8AC3E}">
        <p14:creationId xmlns:p14="http://schemas.microsoft.com/office/powerpoint/2010/main" val="3145184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25</a:t>
            </a:r>
            <a:endParaRPr lang="es-ES" sz="4000" dirty="0"/>
          </a:p>
        </p:txBody>
      </p:sp>
      <p:pic>
        <p:nvPicPr>
          <p:cNvPr id="7170" name="Picture 2" descr="Resultado de imagen de meet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44824"/>
            <a:ext cx="338437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2229286"/>
            <a:ext cx="2520280" cy="247407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noGrp="1"/>
          </p:cNvSpPr>
          <p:nvPr>
            <p:ph type="body" idx="1"/>
          </p:nvPr>
        </p:nvSpPr>
        <p:spPr>
          <a:xfrm>
            <a:off x="1979712" y="4869160"/>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5200" dirty="0" smtClean="0"/>
              <a:t>EVERYONE</a:t>
            </a:r>
          </a:p>
          <a:p>
            <a:pPr marL="69850" lvl="0" indent="0" algn="ctr">
              <a:spcBef>
                <a:spcPts val="0"/>
              </a:spcBef>
              <a:buNone/>
            </a:pPr>
            <a:r>
              <a:rPr lang="es-ES" sz="5200" dirty="0" smtClean="0"/>
              <a:t>11 h</a:t>
            </a:r>
          </a:p>
          <a:p>
            <a:pPr marL="69850" lvl="0" indent="0" algn="ctr">
              <a:spcBef>
                <a:spcPts val="0"/>
              </a:spcBef>
              <a:buNone/>
            </a:pP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4211935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451623679"/>
              </p:ext>
            </p:extLst>
          </p:nvPr>
        </p:nvGraphicFramePr>
        <p:xfrm>
          <a:off x="25896" y="2689742"/>
          <a:ext cx="8856983" cy="3691585"/>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846206">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27h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13h 36min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845379">
                <a:tc gridSpan="3">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PROGRESS: 50%</a:t>
                      </a:r>
                    </a:p>
                    <a:p>
                      <a:pPr marL="0" lvl="0" indent="0" algn="ctr">
                        <a:spcBef>
                          <a:spcPts val="0"/>
                        </a:spcBef>
                        <a:spcAft>
                          <a:spcPts val="0"/>
                        </a:spcAft>
                        <a:buNone/>
                      </a:pPr>
                      <a:r>
                        <a:rPr lang="es-ES" sz="5000" b="0" dirty="0" smtClean="0">
                          <a:solidFill>
                            <a:srgbClr val="3D4965"/>
                          </a:solidFill>
                          <a:latin typeface="Dosis"/>
                          <a:ea typeface="Dosis"/>
                          <a:cs typeface="Dosis"/>
                          <a:sym typeface="Dosis"/>
                        </a:rPr>
                        <a:t>PERFORMANCE: 100%</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26</a:t>
            </a:r>
            <a:endParaRPr lang="es-ES" sz="4000" dirty="0"/>
          </a:p>
        </p:txBody>
      </p:sp>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27" y="108585"/>
            <a:ext cx="2412501" cy="23771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ALVARO\Desktop\índi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671" y="3262316"/>
            <a:ext cx="2451612" cy="66653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Román, Project Manager</a:t>
            </a:r>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spTree>
    <p:extLst>
      <p:ext uri="{BB962C8B-B14F-4D97-AF65-F5344CB8AC3E}">
        <p14:creationId xmlns:p14="http://schemas.microsoft.com/office/powerpoint/2010/main" val="3842827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70146341"/>
              </p:ext>
            </p:extLst>
          </p:nvPr>
        </p:nvGraphicFramePr>
        <p:xfrm>
          <a:off x="25896" y="2689743"/>
          <a:ext cx="8937805" cy="365652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10 h</a:t>
                      </a:r>
                      <a:endParaRPr lang="es-ES"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4h 36min</a:t>
                      </a:r>
                      <a:endParaRPr lang="es-ES"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35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218478">
                <a:tc>
                  <a:txBody>
                    <a:bodyPr/>
                    <a:lstStyle/>
                    <a:p>
                      <a:pPr marL="0" lvl="0" indent="0" algn="ctr">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3h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2h 47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27</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Domínguez, Business Manager</a:t>
            </a:r>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18" y="116632"/>
            <a:ext cx="2193885" cy="2471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750" y="2744127"/>
            <a:ext cx="1086942" cy="10670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779" y="3922914"/>
            <a:ext cx="1058934" cy="11836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C:\Users\ALVARO\Desktop\3c22bfb2-eb77-4f07-84c8-f05617bb154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1756" y="5173186"/>
            <a:ext cx="697956" cy="6979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sultado de imagen de Interactiv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9434" y="5506073"/>
            <a:ext cx="627831" cy="62783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827985" y="6226510"/>
            <a:ext cx="1605497" cy="21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spTree>
    <p:extLst>
      <p:ext uri="{BB962C8B-B14F-4D97-AF65-F5344CB8AC3E}">
        <p14:creationId xmlns:p14="http://schemas.microsoft.com/office/powerpoint/2010/main" val="2912036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520956744"/>
              </p:ext>
            </p:extLst>
          </p:nvPr>
        </p:nvGraphicFramePr>
        <p:xfrm>
          <a:off x="25896" y="2689743"/>
          <a:ext cx="8978216" cy="3718814"/>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01552">
                  <a:extLst>
                    <a:ext uri="{9D8B030D-6E8A-4147-A177-3AD203B41FA5}">
                      <a16:colId xmlns:a16="http://schemas.microsoft.com/office/drawing/2014/main" xmlns="" val="20002"/>
                    </a:ext>
                  </a:extLst>
                </a:gridCol>
              </a:tblGrid>
              <a:tr h="100597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7h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1h 44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005974">
                <a:tc>
                  <a:txBody>
                    <a:bodyPr/>
                    <a:lstStyle/>
                    <a:p>
                      <a:pPr marL="0" lvl="0" indent="0" algn="just">
                        <a:spcBef>
                          <a:spcPts val="0"/>
                        </a:spcBef>
                        <a:spcAft>
                          <a:spcPts val="0"/>
                        </a:spcAft>
                        <a:buNone/>
                      </a:pPr>
                      <a:r>
                        <a:rPr lang="es-ES" sz="3400" b="0" dirty="0" smtClean="0">
                          <a:solidFill>
                            <a:srgbClr val="3C78D8"/>
                          </a:solidFill>
                          <a:latin typeface="Dosis"/>
                          <a:ea typeface="Dosis"/>
                          <a:cs typeface="Dosis"/>
                          <a:sym typeface="Dosis"/>
                        </a:rPr>
                        <a:t>WELCOME</a:t>
                      </a:r>
                      <a:r>
                        <a:rPr lang="es-ES" sz="3400" b="0" baseline="0" dirty="0" smtClean="0">
                          <a:solidFill>
                            <a:srgbClr val="3C78D8"/>
                          </a:solidFill>
                          <a:latin typeface="Dosis"/>
                          <a:ea typeface="Dosis"/>
                          <a:cs typeface="Dosis"/>
                          <a:sym typeface="Dosis"/>
                        </a:rPr>
                        <a:t> PAGE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43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679636">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5000" b="0" dirty="0" smtClean="0">
                          <a:solidFill>
                            <a:srgbClr val="3D4965"/>
                          </a:solidFill>
                          <a:latin typeface="Dosis"/>
                          <a:ea typeface="Dosis"/>
                          <a:cs typeface="Dosis"/>
                          <a:sym typeface="Dosis"/>
                        </a:rPr>
                        <a:t>PROGRESS:</a:t>
                      </a:r>
                      <a:r>
                        <a:rPr lang="es-ES" sz="5000" b="0" baseline="0" dirty="0" smtClean="0">
                          <a:solidFill>
                            <a:srgbClr val="3D4965"/>
                          </a:solidFill>
                          <a:latin typeface="Dosis"/>
                          <a:ea typeface="Dosis"/>
                          <a:cs typeface="Dosis"/>
                          <a:sym typeface="Dosis"/>
                        </a:rPr>
                        <a:t> </a:t>
                      </a:r>
                      <a:r>
                        <a:rPr lang="es-ES" sz="5000" b="0" dirty="0" smtClean="0">
                          <a:solidFill>
                            <a:srgbClr val="3D4965"/>
                          </a:solidFill>
                          <a:latin typeface="Dosis"/>
                          <a:ea typeface="Dosis"/>
                          <a:cs typeface="Dosis"/>
                          <a:sym typeface="Dosis"/>
                        </a:rPr>
                        <a:t>52%</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5000" b="0" dirty="0" smtClean="0">
                          <a:solidFill>
                            <a:srgbClr val="3D4965"/>
                          </a:solidFill>
                          <a:latin typeface="Dosis"/>
                          <a:ea typeface="Dosis"/>
                          <a:cs typeface="Dosis"/>
                          <a:sym typeface="Dosis"/>
                        </a:rPr>
                        <a:t>PERFORMANCE:</a:t>
                      </a:r>
                      <a:r>
                        <a:rPr lang="es-ES" sz="5000" b="0" baseline="0" dirty="0" smtClean="0">
                          <a:solidFill>
                            <a:srgbClr val="3D4965"/>
                          </a:solidFill>
                          <a:latin typeface="Dosis"/>
                          <a:ea typeface="Dosis"/>
                          <a:cs typeface="Dosis"/>
                          <a:sym typeface="Dosis"/>
                        </a:rPr>
                        <a:t> </a:t>
                      </a:r>
                      <a:r>
                        <a:rPr lang="es-ES" sz="5000" b="0" dirty="0" smtClean="0">
                          <a:solidFill>
                            <a:srgbClr val="3D4965"/>
                          </a:solidFill>
                          <a:latin typeface="Dosis"/>
                          <a:ea typeface="Dosis"/>
                          <a:cs typeface="Dosis"/>
                          <a:sym typeface="Dosis"/>
                        </a:rPr>
                        <a:t>104%</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5200" b="0" dirty="0" smtClean="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5200" b="0" dirty="0" smtClean="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28</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Domínguez, Business Manager</a:t>
            </a:r>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18" y="116632"/>
            <a:ext cx="2193885" cy="2471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2" descr="Resultado de imagen de Plan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418" y="2744127"/>
            <a:ext cx="870357" cy="87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097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182898508"/>
              </p:ext>
            </p:extLst>
          </p:nvPr>
        </p:nvGraphicFramePr>
        <p:xfrm>
          <a:off x="25896" y="2689742"/>
          <a:ext cx="8856983" cy="3691585"/>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846206">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27h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11h</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845379">
                <a:tc gridSpan="3">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PROGRESS: 50%</a:t>
                      </a:r>
                    </a:p>
                    <a:p>
                      <a:pPr marL="0" lvl="0" indent="0" algn="ctr">
                        <a:spcBef>
                          <a:spcPts val="0"/>
                        </a:spcBef>
                        <a:spcAft>
                          <a:spcPts val="0"/>
                        </a:spcAft>
                        <a:buNone/>
                      </a:pPr>
                      <a:r>
                        <a:rPr lang="es-ES" sz="5000" b="0" dirty="0" smtClean="0">
                          <a:solidFill>
                            <a:srgbClr val="3D4965"/>
                          </a:solidFill>
                          <a:latin typeface="Dosis"/>
                          <a:ea typeface="Dosis"/>
                          <a:cs typeface="Dosis"/>
                          <a:sym typeface="Dosis"/>
                        </a:rPr>
                        <a:t>PERFORMANCE: 100%</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pic>
        <p:nvPicPr>
          <p:cNvPr id="1026"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9" y="3201857"/>
            <a:ext cx="2908392" cy="790721"/>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Miguel Ángel Baños, Front-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78731"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075" y="255056"/>
            <a:ext cx="2553201" cy="22747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953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897050221"/>
              </p:ext>
            </p:extLst>
          </p:nvPr>
        </p:nvGraphicFramePr>
        <p:xfrm>
          <a:off x="25896" y="2689741"/>
          <a:ext cx="8856983" cy="369158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845793">
                <a:tc>
                  <a:txBody>
                    <a:bodyPr/>
                    <a:lstStyle/>
                    <a:p>
                      <a:pPr marL="0" lvl="0" indent="0" algn="just">
                        <a:spcBef>
                          <a:spcPts val="0"/>
                        </a:spcBef>
                        <a:spcAft>
                          <a:spcPts val="0"/>
                        </a:spcAft>
                        <a:buNone/>
                      </a:pPr>
                      <a:r>
                        <a:rPr lang="es-ES" sz="3400" b="0" dirty="0" smtClean="0">
                          <a:solidFill>
                            <a:srgbClr val="3C78D8"/>
                          </a:solidFill>
                          <a:latin typeface="Dosis"/>
                          <a:ea typeface="Dosis"/>
                          <a:cs typeface="Dosis"/>
                          <a:sym typeface="Dosis"/>
                        </a:rPr>
                        <a:t>WELCOME PAGE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3h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3h</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84579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7h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2h</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30</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Garrido, Font-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39" y="39621"/>
            <a:ext cx="2265019" cy="24567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792" y="4480184"/>
            <a:ext cx="1800201" cy="1800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305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364341029"/>
              </p:ext>
            </p:extLst>
          </p:nvPr>
        </p:nvGraphicFramePr>
        <p:xfrm>
          <a:off x="1457" y="2564904"/>
          <a:ext cx="8856983" cy="3816424"/>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481216">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3h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0h</a:t>
                      </a:r>
                      <a:endParaRPr sz="52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2335208">
                <a:tc gridSpan="3">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PROGRESS: 30%</a:t>
                      </a:r>
                    </a:p>
                    <a:p>
                      <a:pPr marL="0" lvl="0" indent="0" algn="ctr">
                        <a:spcBef>
                          <a:spcPts val="0"/>
                        </a:spcBef>
                        <a:spcAft>
                          <a:spcPts val="0"/>
                        </a:spcAft>
                        <a:buNone/>
                      </a:pPr>
                      <a:r>
                        <a:rPr lang="es-ES" sz="5200" b="0" dirty="0" smtClean="0">
                          <a:solidFill>
                            <a:srgbClr val="3D4965"/>
                          </a:solidFill>
                          <a:latin typeface="Dosis"/>
                          <a:ea typeface="Dosis"/>
                          <a:cs typeface="Dosis"/>
                          <a:sym typeface="Dosis"/>
                        </a:rPr>
                        <a:t>PERFORMANCE: 60%</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31</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Garrido, Font-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39" y="39621"/>
            <a:ext cx="2265019" cy="24567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418" y="2636912"/>
            <a:ext cx="697956" cy="6979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8096" y="2969799"/>
            <a:ext cx="627831" cy="62783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706647" y="3690236"/>
            <a:ext cx="1605497" cy="21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spTree>
    <p:extLst>
      <p:ext uri="{BB962C8B-B14F-4D97-AF65-F5344CB8AC3E}">
        <p14:creationId xmlns:p14="http://schemas.microsoft.com/office/powerpoint/2010/main" val="3049095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936293732"/>
              </p:ext>
            </p:extLst>
          </p:nvPr>
        </p:nvGraphicFramePr>
        <p:xfrm>
          <a:off x="25896" y="2689741"/>
          <a:ext cx="8856983" cy="3619578"/>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80978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7h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9h</a:t>
                      </a:r>
                      <a:endParaRPr sz="52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80978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4h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10h 42min</a:t>
                      </a:r>
                      <a:endParaRPr sz="52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32</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Andrés Fernández,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6189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82" y="116632"/>
            <a:ext cx="2113780" cy="2429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633" y="2744127"/>
            <a:ext cx="2055520" cy="168938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456" y="4869160"/>
            <a:ext cx="2382351" cy="12372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185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257210463"/>
              </p:ext>
            </p:extLst>
          </p:nvPr>
        </p:nvGraphicFramePr>
        <p:xfrm>
          <a:off x="25896" y="2689743"/>
          <a:ext cx="8856983" cy="3712784"/>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03343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6h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4h 42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03343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2h</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624707">
                <a:tc gridSpan="3">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PROGRESS: 65%</a:t>
                      </a:r>
                    </a:p>
                    <a:p>
                      <a:pPr marL="0" lvl="0" indent="0" algn="ctr">
                        <a:spcBef>
                          <a:spcPts val="0"/>
                        </a:spcBef>
                        <a:spcAft>
                          <a:spcPts val="0"/>
                        </a:spcAft>
                        <a:buNone/>
                      </a:pPr>
                      <a:r>
                        <a:rPr lang="es-ES" sz="4800" b="0" dirty="0" smtClean="0">
                          <a:solidFill>
                            <a:srgbClr val="3D4965"/>
                          </a:solidFill>
                          <a:latin typeface="Dosis"/>
                          <a:ea typeface="Dosis"/>
                          <a:cs typeface="Dosis"/>
                          <a:sym typeface="Dosis"/>
                        </a:rPr>
                        <a:t>PERFORMANCE: 130%</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33</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Andrés Fernández,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6189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82" y="116632"/>
            <a:ext cx="2113780" cy="2429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Resultado de imagen de checkli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500" y="3789040"/>
            <a:ext cx="1045600" cy="89622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26" y="2744127"/>
            <a:ext cx="559973" cy="5599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160" y="3096438"/>
            <a:ext cx="534703" cy="534703"/>
          </a:xfrm>
          <a:prstGeom prst="rect">
            <a:avLst/>
          </a:prstGeom>
          <a:noFill/>
          <a:extLst>
            <a:ext uri="{909E8E84-426E-40DD-AFC4-6F175D3DCCD1}">
              <a14:hiddenFill xmlns:a14="http://schemas.microsoft.com/office/drawing/2010/main">
                <a:solidFill>
                  <a:srgbClr val="FFFFFF"/>
                </a:solidFill>
              </a14:hiddenFill>
            </a:ext>
          </a:extLst>
        </p:spPr>
      </p:pic>
      <p:sp>
        <p:nvSpPr>
          <p:cNvPr id="19" name="Shape 625"/>
          <p:cNvSpPr txBox="1">
            <a:spLocks/>
          </p:cNvSpPr>
          <p:nvPr/>
        </p:nvSpPr>
        <p:spPr>
          <a:xfrm>
            <a:off x="901074" y="3096438"/>
            <a:ext cx="2059386" cy="4993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000" dirty="0">
                <a:solidFill>
                  <a:schemeClr val="accent1"/>
                </a:solidFill>
              </a:rPr>
              <a:t>Creation</a:t>
            </a:r>
          </a:p>
        </p:txBody>
      </p:sp>
    </p:spTree>
    <p:extLst>
      <p:ext uri="{BB962C8B-B14F-4D97-AF65-F5344CB8AC3E}">
        <p14:creationId xmlns:p14="http://schemas.microsoft.com/office/powerpoint/2010/main" val="4215811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680994351"/>
              </p:ext>
            </p:extLst>
          </p:nvPr>
        </p:nvGraphicFramePr>
        <p:xfrm>
          <a:off x="25896" y="2689741"/>
          <a:ext cx="8937805" cy="369158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184579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1h 9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84579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14h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12h 15</a:t>
                      </a:r>
                      <a:r>
                        <a:rPr lang="es-ES" sz="5000" b="0" baseline="0" dirty="0" smtClean="0">
                          <a:solidFill>
                            <a:srgbClr val="3D4965"/>
                          </a:solidFill>
                          <a:latin typeface="Dosis"/>
                          <a:ea typeface="Dosis"/>
                          <a:cs typeface="Dosis"/>
                          <a:sym typeface="Dosis"/>
                        </a:rPr>
                        <a:t>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34</a:t>
            </a:r>
            <a:endParaRPr lang="es-ES" sz="4000" dirty="0"/>
          </a:p>
        </p:txBody>
      </p:sp>
      <p:sp>
        <p:nvSpPr>
          <p:cNvPr id="9" name="Shape 580"/>
          <p:cNvSpPr txBox="1">
            <a:spLocks/>
          </p:cNvSpPr>
          <p:nvPr/>
        </p:nvSpPr>
        <p:spPr>
          <a:xfrm>
            <a:off x="2699792" y="40466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Jesús Sosa,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14" y="116632"/>
            <a:ext cx="2266251" cy="23762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041" y="4725144"/>
            <a:ext cx="2521002" cy="13092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AutoShape 2" descr="Resultado de imagen de video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video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Resultado de imagen de video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245" y="2543716"/>
            <a:ext cx="2041262" cy="20412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188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642659258"/>
              </p:ext>
            </p:extLst>
          </p:nvPr>
        </p:nvGraphicFramePr>
        <p:xfrm>
          <a:off x="25896" y="2689743"/>
          <a:ext cx="8856983" cy="3691585"/>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443336">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3h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0h</a:t>
                      </a: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2248249">
                <a:tc gridSpan="3">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PROGRESS: 61%</a:t>
                      </a:r>
                      <a:br>
                        <a:rPr lang="es-ES" sz="4800" b="0" dirty="0" smtClean="0">
                          <a:solidFill>
                            <a:srgbClr val="3D4965"/>
                          </a:solidFill>
                          <a:latin typeface="Dosis"/>
                          <a:ea typeface="Dosis"/>
                          <a:cs typeface="Dosis"/>
                          <a:sym typeface="Dosis"/>
                        </a:rPr>
                      </a:br>
                      <a:r>
                        <a:rPr lang="es-ES" sz="4800" b="0" dirty="0" smtClean="0">
                          <a:solidFill>
                            <a:srgbClr val="3D4965"/>
                          </a:solidFill>
                          <a:latin typeface="Dosis"/>
                          <a:ea typeface="Dosis"/>
                          <a:cs typeface="Dosis"/>
                          <a:sym typeface="Dosis"/>
                        </a:rPr>
                        <a:t>PERFORMANCE: 122%</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35</a:t>
            </a:r>
            <a:endParaRPr lang="es-ES" sz="4000" dirty="0"/>
          </a:p>
        </p:txBody>
      </p:sp>
      <p:sp>
        <p:nvSpPr>
          <p:cNvPr id="9" name="Shape 580"/>
          <p:cNvSpPr txBox="1">
            <a:spLocks/>
          </p:cNvSpPr>
          <p:nvPr/>
        </p:nvSpPr>
        <p:spPr>
          <a:xfrm>
            <a:off x="2699792" y="40466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Jesús Sosa,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14" y="116632"/>
            <a:ext cx="2266251" cy="23762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445" y="2744127"/>
            <a:ext cx="559973" cy="5599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079" y="3096438"/>
            <a:ext cx="534703" cy="534703"/>
          </a:xfrm>
          <a:prstGeom prst="rect">
            <a:avLst/>
          </a:prstGeom>
          <a:noFill/>
          <a:extLst>
            <a:ext uri="{909E8E84-426E-40DD-AFC4-6F175D3DCCD1}">
              <a14:hiddenFill xmlns:a14="http://schemas.microsoft.com/office/drawing/2010/main">
                <a:solidFill>
                  <a:srgbClr val="FFFFFF"/>
                </a:solidFill>
              </a14:hiddenFill>
            </a:ext>
          </a:extLst>
        </p:spPr>
      </p:pic>
      <p:sp>
        <p:nvSpPr>
          <p:cNvPr id="19" name="Shape 625"/>
          <p:cNvSpPr txBox="1">
            <a:spLocks/>
          </p:cNvSpPr>
          <p:nvPr/>
        </p:nvSpPr>
        <p:spPr>
          <a:xfrm>
            <a:off x="891993" y="3096438"/>
            <a:ext cx="2059386" cy="4993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000" dirty="0">
                <a:solidFill>
                  <a:schemeClr val="accent1"/>
                </a:solidFill>
              </a:rPr>
              <a:t>Creation</a:t>
            </a:r>
          </a:p>
        </p:txBody>
      </p:sp>
    </p:spTree>
    <p:extLst>
      <p:ext uri="{BB962C8B-B14F-4D97-AF65-F5344CB8AC3E}">
        <p14:creationId xmlns:p14="http://schemas.microsoft.com/office/powerpoint/2010/main" val="959600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727123805"/>
              </p:ext>
            </p:extLst>
          </p:nvPr>
        </p:nvGraphicFramePr>
        <p:xfrm>
          <a:off x="25896" y="2689743"/>
          <a:ext cx="8856983" cy="3691585"/>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443336">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18h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26h</a:t>
                      </a: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2248249">
                <a:tc gridSpan="3">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PROGRESS: 61%</a:t>
                      </a:r>
                    </a:p>
                    <a:p>
                      <a:pPr marL="0" lvl="0" indent="0" algn="ctr">
                        <a:spcBef>
                          <a:spcPts val="0"/>
                        </a:spcBef>
                        <a:spcAft>
                          <a:spcPts val="0"/>
                        </a:spcAft>
                        <a:buNone/>
                      </a:pPr>
                      <a:r>
                        <a:rPr lang="es-ES" sz="4800" b="0" dirty="0" smtClean="0">
                          <a:solidFill>
                            <a:srgbClr val="3D4965"/>
                          </a:solidFill>
                          <a:latin typeface="Dosis"/>
                          <a:ea typeface="Dosis"/>
                          <a:cs typeface="Dosis"/>
                          <a:sym typeface="Dosis"/>
                        </a:rPr>
                        <a:t>PERFORMANCE: 122%</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36</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Sánchez,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04" y="178930"/>
            <a:ext cx="2457750" cy="2313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150" y="2850767"/>
            <a:ext cx="2022634" cy="10504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824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37</a:t>
            </a:r>
            <a:endParaRPr lang="es-ES" sz="4000" dirty="0"/>
          </a:p>
        </p:txBody>
      </p:sp>
      <p:sp>
        <p:nvSpPr>
          <p:cNvPr id="10" name="Shape 548"/>
          <p:cNvSpPr txBox="1">
            <a:spLocks noGrp="1"/>
          </p:cNvSpPr>
          <p:nvPr>
            <p:ph type="body" idx="1"/>
          </p:nvPr>
        </p:nvSpPr>
        <p:spPr>
          <a:xfrm>
            <a:off x="1619672" y="148478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err="1" smtClean="0"/>
              <a:t>Reward</a:t>
            </a:r>
            <a:r>
              <a:rPr lang="es-ES" sz="6000" dirty="0" smtClean="0"/>
              <a:t> </a:t>
            </a:r>
            <a:r>
              <a:rPr lang="es-ES" sz="6000" dirty="0" err="1" smtClean="0"/>
              <a:t>System</a:t>
            </a: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1" name="Shape 625"/>
          <p:cNvSpPr txBox="1">
            <a:spLocks/>
          </p:cNvSpPr>
          <p:nvPr/>
        </p:nvSpPr>
        <p:spPr>
          <a:xfrm>
            <a:off x="3779911" y="2917508"/>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2" name="Shape 548"/>
          <p:cNvSpPr txBox="1">
            <a:spLocks/>
          </p:cNvSpPr>
          <p:nvPr/>
        </p:nvSpPr>
        <p:spPr>
          <a:xfrm>
            <a:off x="1753742" y="3429000"/>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smtClean="0"/>
              <a:t>Team</a:t>
            </a:r>
            <a:r>
              <a:rPr lang="es-ES" sz="6000" dirty="0" smtClean="0"/>
              <a:t> </a:t>
            </a:r>
            <a:r>
              <a:rPr lang="es-ES" sz="6000" dirty="0" err="1" smtClean="0"/>
              <a:t>Building</a:t>
            </a:r>
            <a:endParaRPr lang="es-ES" sz="6000" dirty="0" smtClean="0"/>
          </a:p>
        </p:txBody>
      </p:sp>
      <p:pic>
        <p:nvPicPr>
          <p:cNvPr id="3" name="Picture 2" descr="Resultado de imagen de Te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546" y="4438886"/>
            <a:ext cx="4526966" cy="238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065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a:t>
            </a:r>
            <a:r>
              <a:rPr lang="es-ES" sz="6000" dirty="0" smtClean="0"/>
              <a:t>in </a:t>
            </a:r>
            <a:r>
              <a:rPr lang="es-ES" sz="6000" dirty="0" err="1" smtClean="0"/>
              <a:t>Progress</a:t>
            </a:r>
            <a:endParaRPr sz="6000" dirty="0"/>
          </a:p>
        </p:txBody>
      </p:sp>
    </p:spTree>
    <p:extLst>
      <p:ext uri="{BB962C8B-B14F-4D97-AF65-F5344CB8AC3E}">
        <p14:creationId xmlns:p14="http://schemas.microsoft.com/office/powerpoint/2010/main" val="1330352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Users\ALVARO\Desktop\barric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95489"/>
            <a:ext cx="9468544" cy="2729656"/>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a:t>
            </a:r>
            <a:r>
              <a:rPr lang="en" sz="4800" dirty="0" smtClean="0"/>
              <a:t>in Progress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39</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0%</a:t>
            </a:r>
          </a:p>
        </p:txBody>
      </p:sp>
      <p:sp>
        <p:nvSpPr>
          <p:cNvPr id="16"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100%</a:t>
            </a:r>
          </a:p>
        </p:txBody>
      </p:sp>
      <p:sp>
        <p:nvSpPr>
          <p:cNvPr id="17" name="Shape 625"/>
          <p:cNvSpPr txBox="1">
            <a:spLocks/>
          </p:cNvSpPr>
          <p:nvPr/>
        </p:nvSpPr>
        <p:spPr>
          <a:xfrm>
            <a:off x="4162228" y="2439344"/>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50%</a:t>
            </a:r>
          </a:p>
        </p:txBody>
      </p:sp>
      <p:sp>
        <p:nvSpPr>
          <p:cNvPr id="20" name="Shape 625"/>
          <p:cNvSpPr txBox="1">
            <a:spLocks/>
          </p:cNvSpPr>
          <p:nvPr/>
        </p:nvSpPr>
        <p:spPr>
          <a:xfrm>
            <a:off x="1393826" y="5617487"/>
            <a:ext cx="686768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Budgeted: </a:t>
            </a:r>
            <a:r>
              <a:rPr lang="en" sz="4000" dirty="0" smtClean="0"/>
              <a:t>€37,5%, </a:t>
            </a:r>
            <a:r>
              <a:rPr lang="en" sz="4000" dirty="0" smtClean="0">
                <a:solidFill>
                  <a:srgbClr val="C55A11"/>
                </a:solidFill>
              </a:rPr>
              <a:t>37,5</a:t>
            </a:r>
            <a:r>
              <a:rPr lang="en" sz="4000" dirty="0">
                <a:solidFill>
                  <a:srgbClr val="C55A11"/>
                </a:solidFill>
              </a:rPr>
              <a:t>% h</a:t>
            </a:r>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a:t>
            </a:r>
            <a:r>
              <a:rPr lang="en" sz="4000" dirty="0" smtClean="0"/>
              <a:t>€43%, </a:t>
            </a:r>
            <a:r>
              <a:rPr lang="en" sz="4000" dirty="0" smtClean="0">
                <a:solidFill>
                  <a:srgbClr val="C55A11"/>
                </a:solidFill>
              </a:rPr>
              <a:t>56% </a:t>
            </a:r>
            <a:r>
              <a:rPr lang="en" sz="4000" dirty="0">
                <a:solidFill>
                  <a:srgbClr val="C55A11"/>
                </a:solidFill>
              </a:rPr>
              <a:t>h</a:t>
            </a:r>
          </a:p>
        </p:txBody>
      </p:sp>
      <p:sp>
        <p:nvSpPr>
          <p:cNvPr id="22" name="Shape 625"/>
          <p:cNvSpPr txBox="1">
            <a:spLocks/>
          </p:cNvSpPr>
          <p:nvPr/>
        </p:nvSpPr>
        <p:spPr>
          <a:xfrm>
            <a:off x="3126621" y="3839911"/>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a:t>
            </a:r>
            <a:r>
              <a:rPr lang="en" sz="4000" dirty="0" smtClean="0"/>
              <a:t>12,5K</a:t>
            </a:r>
            <a:endParaRPr lang="en" sz="4000" dirty="0"/>
          </a:p>
        </p:txBody>
      </p:sp>
      <p:sp>
        <p:nvSpPr>
          <p:cNvPr id="24" name="Shape 625"/>
          <p:cNvSpPr txBox="1">
            <a:spLocks/>
          </p:cNvSpPr>
          <p:nvPr/>
        </p:nvSpPr>
        <p:spPr>
          <a:xfrm>
            <a:off x="722969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€29K</a:t>
            </a:r>
          </a:p>
        </p:txBody>
      </p:sp>
      <p:sp>
        <p:nvSpPr>
          <p:cNvPr id="18" name="Shape 625"/>
          <p:cNvSpPr txBox="1">
            <a:spLocks/>
          </p:cNvSpPr>
          <p:nvPr/>
        </p:nvSpPr>
        <p:spPr>
          <a:xfrm>
            <a:off x="4355976" y="4282130"/>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solidFill>
                  <a:srgbClr val="C55A11"/>
                </a:solidFill>
              </a:rPr>
              <a:t>646 </a:t>
            </a:r>
            <a:r>
              <a:rPr lang="en" sz="4000" dirty="0">
                <a:solidFill>
                  <a:srgbClr val="C55A11"/>
                </a:solidFill>
              </a:rPr>
              <a:t>h</a:t>
            </a:r>
          </a:p>
        </p:txBody>
      </p:sp>
      <p:sp>
        <p:nvSpPr>
          <p:cNvPr id="19" name="Shape 625"/>
          <p:cNvSpPr txBox="1">
            <a:spLocks/>
          </p:cNvSpPr>
          <p:nvPr/>
        </p:nvSpPr>
        <p:spPr>
          <a:xfrm>
            <a:off x="7207616"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1120 h</a:t>
            </a:r>
          </a:p>
        </p:txBody>
      </p:sp>
    </p:spTree>
    <p:extLst>
      <p:ext uri="{BB962C8B-B14F-4D97-AF65-F5344CB8AC3E}">
        <p14:creationId xmlns:p14="http://schemas.microsoft.com/office/powerpoint/2010/main" val="3300023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a:latin typeface="Dosis" panose="020B0604020202020204" charset="0"/>
              </a:rPr>
              <a:t>"</a:t>
            </a:r>
            <a:r>
              <a:rPr lang="en-US" sz="5400" i="1" dirty="0">
                <a:latin typeface="Dosis" panose="020B0604020202020204" charset="0"/>
              </a:rPr>
              <a:t>Let us think of education as the means of developing our greatest abilities</a:t>
            </a:r>
            <a:r>
              <a:rPr lang="es-ES" sz="5400" i="1" dirty="0">
                <a:latin typeface="Dosis" panose="020B0604020202020204" charset="0"/>
              </a:rPr>
              <a:t>"</a:t>
            </a:r>
          </a:p>
          <a:p>
            <a:pPr marL="0" lvl="0" indent="0">
              <a:buNone/>
            </a:pPr>
            <a:r>
              <a:rPr lang="es-ES" sz="5400" i="1" dirty="0">
                <a:latin typeface="Dosis" panose="020B0604020202020204" charset="0"/>
              </a:rPr>
              <a:t>J.F.K.</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spTree>
    <p:extLst>
      <p:ext uri="{BB962C8B-B14F-4D97-AF65-F5344CB8AC3E}">
        <p14:creationId xmlns:p14="http://schemas.microsoft.com/office/powerpoint/2010/main" val="953964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smtClean="0"/>
              <a:t>Sprint </a:t>
            </a:r>
            <a:r>
              <a:rPr lang="es-ES" sz="3600" dirty="0" err="1"/>
              <a:t>Burndown</a:t>
            </a:r>
            <a:endParaRPr lang="es-ES" sz="3600" dirty="0"/>
          </a:p>
          <a:p>
            <a:pPr marL="0" lvl="0" indent="0" rtl="0">
              <a:spcBef>
                <a:spcPts val="600"/>
              </a:spcBef>
              <a:spcAft>
                <a:spcPts val="0"/>
              </a:spcAft>
              <a:buNone/>
            </a:pPr>
            <a:endParaRPr sz="3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40</a:t>
            </a:r>
            <a:endParaRPr lang="es-ES" sz="4000" dirty="0"/>
          </a:p>
        </p:txBody>
      </p:sp>
      <p:pic>
        <p:nvPicPr>
          <p:cNvPr id="7170" name="Picture 2" descr="C:\Users\ALVARO\Desktop\spri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90" y="2411647"/>
            <a:ext cx="9240099" cy="3753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007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a:t>Product</a:t>
            </a:r>
            <a:r>
              <a:rPr lang="es-ES" sz="3600" dirty="0"/>
              <a:t> </a:t>
            </a:r>
            <a:r>
              <a:rPr lang="es-ES" sz="3600" dirty="0" err="1"/>
              <a:t>Burndown</a:t>
            </a:r>
            <a:endParaRPr lang="es-ES" sz="3600" dirty="0"/>
          </a:p>
          <a:p>
            <a:pPr marL="0" lvl="0" indent="0" rtl="0">
              <a:spcBef>
                <a:spcPts val="600"/>
              </a:spcBef>
              <a:spcAft>
                <a:spcPts val="0"/>
              </a:spcAft>
              <a:buNone/>
            </a:pPr>
            <a:endParaRPr sz="3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41</a:t>
            </a:r>
            <a:endParaRPr lang="es-ES" sz="4000" dirty="0"/>
          </a:p>
        </p:txBody>
      </p:sp>
      <p:pic>
        <p:nvPicPr>
          <p:cNvPr id="6146" name="Picture 2" descr="C:\Users\ALVARO\Desktop\product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32" y="2276872"/>
            <a:ext cx="9108268" cy="399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619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a:t>Problems:</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42</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sultado de imagen de Balanza ico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2420888"/>
            <a:ext cx="3653952" cy="365395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897784" y="3269009"/>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5076056" y="3140968"/>
            <a:ext cx="4073974"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a:t>STORY</a:t>
            </a:r>
          </a:p>
          <a:p>
            <a:pPr marL="69850" lvl="0" indent="0" algn="ctr">
              <a:spcBef>
                <a:spcPts val="0"/>
              </a:spcBef>
              <a:buNone/>
            </a:pPr>
            <a:r>
              <a:rPr lang="es-ES" sz="6000" dirty="0"/>
              <a:t>POINTS</a:t>
            </a:r>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3040338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err="1"/>
              <a:t>Problems</a:t>
            </a:r>
            <a:r>
              <a:rPr lang="es-ES" sz="4000" dirty="0"/>
              <a:t>:</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43</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26047" y="3304183"/>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pic>
        <p:nvPicPr>
          <p:cNvPr id="12" name="Picture 2" descr="Resultado de imagen de checkl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2336135"/>
            <a:ext cx="3558130" cy="30498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sultado de imagen de Heavy Th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719" y="2340699"/>
            <a:ext cx="3194505" cy="319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6831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2:</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44</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2" name="Shape 625"/>
          <p:cNvSpPr txBox="1">
            <a:spLocks/>
          </p:cNvSpPr>
          <p:nvPr/>
        </p:nvSpPr>
        <p:spPr>
          <a:xfrm>
            <a:off x="2398636" y="3490153"/>
            <a:ext cx="3180119" cy="7307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pic>
        <p:nvPicPr>
          <p:cNvPr id="19" name="Picture 3"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3972526"/>
            <a:ext cx="2163012" cy="284841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651" y="1484784"/>
            <a:ext cx="1375409" cy="13754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2120" y="2368631"/>
            <a:ext cx="1330727" cy="133072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9738" y="1591464"/>
            <a:ext cx="2641418" cy="22640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08" y="4100543"/>
            <a:ext cx="3988767" cy="20715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82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a:t>
            </a:r>
            <a:r>
              <a:rPr lang="es-ES" sz="6000" dirty="0" smtClean="0"/>
              <a:t>to do</a:t>
            </a:r>
            <a:endParaRPr sz="6000" dirty="0"/>
          </a:p>
        </p:txBody>
      </p:sp>
    </p:spTree>
    <p:extLst>
      <p:ext uri="{BB962C8B-B14F-4D97-AF65-F5344CB8AC3E}">
        <p14:creationId xmlns:p14="http://schemas.microsoft.com/office/powerpoint/2010/main" val="3858335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ALVARO\Downloads\Plan de Pilotaje Fase 1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909" y="3812439"/>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a:t>
            </a:r>
            <a:r>
              <a:rPr lang="en" sz="4800" dirty="0" smtClean="0"/>
              <a:t>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2:</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46</a:t>
            </a:r>
            <a:endParaRPr lang="es-ES" sz="4000" dirty="0"/>
          </a:p>
        </p:txBody>
      </p:sp>
      <p:pic>
        <p:nvPicPr>
          <p:cNvPr id="16"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1064" y="1415440"/>
            <a:ext cx="1434300" cy="1434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0707" y="2413911"/>
            <a:ext cx="1195015" cy="119501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2" name="Shape 625"/>
          <p:cNvSpPr txBox="1">
            <a:spLocks/>
          </p:cNvSpPr>
          <p:nvPr/>
        </p:nvSpPr>
        <p:spPr>
          <a:xfrm>
            <a:off x="2200065" y="3491848"/>
            <a:ext cx="2803845" cy="641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pic>
        <p:nvPicPr>
          <p:cNvPr id="15" name="Picture 15" descr="C:\Users\ALVARO\Desktop\2b0baac2-e329-40a7-8518-d76434a0dd6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3910" y="1391105"/>
            <a:ext cx="2294615" cy="2294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86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a:t>Problems:</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47</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Users\ALVARO\Desktop\poblem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273230"/>
            <a:ext cx="6192688" cy="413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64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6" descr="Resultado de imagen de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395" y="4203999"/>
            <a:ext cx="1858811" cy="26363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5" descr="C:\Users\ALVARO\Desktop\2b0baac2-e329-40a7-8518-d76434a0dd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7114" y="1772816"/>
            <a:ext cx="2592288" cy="2592288"/>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3:</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712" y="2131538"/>
            <a:ext cx="2274815" cy="227481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48</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3361" y="4365104"/>
            <a:ext cx="2699795" cy="231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219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3:</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49</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 </a:t>
            </a:r>
            <a:r>
              <a:rPr lang="en" sz="4000" dirty="0"/>
              <a:t>with </a:t>
            </a:r>
            <a:r>
              <a:rPr lang="en" sz="4000" dirty="0" smtClean="0"/>
              <a:t>schools</a:t>
            </a:r>
            <a:endParaRPr lang="en" sz="4000" dirty="0"/>
          </a:p>
        </p:txBody>
      </p:sp>
    </p:spTree>
    <p:extLst>
      <p:ext uri="{BB962C8B-B14F-4D97-AF65-F5344CB8AC3E}">
        <p14:creationId xmlns:p14="http://schemas.microsoft.com/office/powerpoint/2010/main" val="1997486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a:latin typeface="Dosis" panose="020B0604020202020204" charset="0"/>
              </a:rPr>
              <a:t>"</a:t>
            </a:r>
            <a:r>
              <a:rPr lang="en-US" sz="5400" i="1" dirty="0">
                <a:latin typeface="Dosis" panose="020B0604020202020204" charset="0"/>
              </a:rPr>
              <a:t>Software’s function is to make the complex, simple</a:t>
            </a:r>
            <a:r>
              <a:rPr lang="es-ES" sz="5400" i="1" dirty="0">
                <a:latin typeface="Dosis" panose="020B0604020202020204" charset="0"/>
              </a:rPr>
              <a:t>"</a:t>
            </a:r>
          </a:p>
          <a:p>
            <a:pPr marL="0" lvl="0" indent="0">
              <a:buNone/>
            </a:pPr>
            <a:r>
              <a:rPr lang="es-ES" sz="5400" i="1" dirty="0">
                <a:latin typeface="Dosis" panose="020B0604020202020204" charset="0"/>
              </a:rPr>
              <a:t>Grady </a:t>
            </a:r>
            <a:r>
              <a:rPr lang="es-ES" sz="5400" i="1" dirty="0" err="1">
                <a:latin typeface="Dosis" panose="020B0604020202020204" charset="0"/>
              </a:rPr>
              <a:t>Booch</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spTree>
    <p:extLst>
      <p:ext uri="{BB962C8B-B14F-4D97-AF65-F5344CB8AC3E}">
        <p14:creationId xmlns:p14="http://schemas.microsoft.com/office/powerpoint/2010/main" val="1207887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smtClean="0"/>
              <a:t>Sprint 3:</a:t>
            </a:r>
            <a:endParaRPr lang="es-ES" sz="4000" dirty="0"/>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ALVARO\Desktop\poblem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273230"/>
            <a:ext cx="6192688" cy="413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2123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51</a:t>
            </a:r>
            <a:endParaRPr lang="es-E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Idea</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9" name="Picture 6" descr="http://www3.gobiernodecanarias.org/medusa/test/mediateca/ecoescuela/wp-content/uploads/sites/2/2013/11/14-Senal-de-prohibido-el-paso-700x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299137"/>
            <a:ext cx="2699584" cy="269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lvl="0"/>
            <a:r>
              <a:rPr lang="es-ES" sz="6000" dirty="0"/>
              <a:t>Technologies</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212680027"/>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3448</TotalTime>
  <Words>2581</Words>
  <Application>Microsoft Office PowerPoint</Application>
  <PresentationFormat>Presentación en pantalla (4:3)</PresentationFormat>
  <Paragraphs>306</Paragraphs>
  <Slides>51</Slides>
  <Notes>51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51</vt:i4>
      </vt:variant>
    </vt:vector>
  </HeadingPairs>
  <TitlesOfParts>
    <vt:vector size="55" baseType="lpstr">
      <vt:lpstr>Arial</vt:lpstr>
      <vt:lpstr>Sniglet</vt:lpstr>
      <vt:lpstr>Dosis</vt:lpstr>
      <vt:lpstr>Friar template</vt:lpstr>
      <vt:lpstr>ClimbCode</vt:lpstr>
      <vt:lpstr>Our Path Today</vt:lpstr>
      <vt:lpstr>Idea</vt:lpstr>
      <vt:lpstr>Presentación de PowerPoint</vt:lpstr>
      <vt:lpstr>Presentación de PowerPoint</vt:lpstr>
      <vt:lpstr>Idea</vt:lpstr>
      <vt:lpstr>Idea</vt:lpstr>
      <vt:lpstr>Presentación de PowerPoint</vt:lpstr>
      <vt:lpstr>Technologies</vt:lpstr>
      <vt:lpstr>Technologies</vt:lpstr>
      <vt:lpstr>Technologies</vt:lpstr>
      <vt:lpstr>Technologies</vt:lpstr>
      <vt:lpstr>Technologies</vt:lpstr>
      <vt:lpstr>Presentación de PowerPoint</vt:lpstr>
      <vt:lpstr>Presentación de PowerPoint</vt:lpstr>
      <vt:lpstr>Presentación de PowerPoint</vt:lpstr>
      <vt:lpstr>Things Done</vt:lpstr>
      <vt:lpstr>Things Done</vt:lpstr>
      <vt:lpstr>Things Done</vt:lpstr>
      <vt:lpstr>Things in Progress</vt:lpstr>
      <vt:lpstr>Things Done</vt:lpstr>
      <vt:lpstr>Things Done</vt:lpstr>
      <vt:lpstr>Things Done</vt:lpstr>
      <vt:lpstr>Things Done</vt:lpstr>
      <vt:lpstr>Things Done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Things Done</vt:lpstr>
      <vt:lpstr>Things in Progress</vt:lpstr>
      <vt:lpstr>Things in Progress</vt:lpstr>
      <vt:lpstr>Things in Progress</vt:lpstr>
      <vt:lpstr>Things in Progress</vt:lpstr>
      <vt:lpstr>Things in Progress</vt:lpstr>
      <vt:lpstr>Things in Progress</vt:lpstr>
      <vt:lpstr>Things in Progress</vt:lpstr>
      <vt:lpstr>Things to do</vt:lpstr>
      <vt:lpstr>Things to do</vt:lpstr>
      <vt:lpstr>Things to do</vt:lpstr>
      <vt:lpstr>Things to do</vt:lpstr>
      <vt:lpstr>Things to do</vt:lpstr>
      <vt:lpstr>Things to do</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279</cp:revision>
  <dcterms:modified xsi:type="dcterms:W3CDTF">2018-04-06T13:08:05Z</dcterms:modified>
</cp:coreProperties>
</file>